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83" r:id="rId5"/>
    <p:sldId id="298" r:id="rId6"/>
    <p:sldId id="285" r:id="rId7"/>
    <p:sldId id="297" r:id="rId8"/>
    <p:sldId id="299" r:id="rId9"/>
    <p:sldId id="286"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21" r:id="rId32"/>
    <p:sldId id="324" r:id="rId33"/>
    <p:sldId id="325" r:id="rId34"/>
    <p:sldId id="326" r:id="rId35"/>
    <p:sldId id="327" r:id="rId36"/>
    <p:sldId id="328" r:id="rId37"/>
    <p:sldId id="289" r:id="rId38"/>
    <p:sldId id="329" r:id="rId39"/>
    <p:sldId id="332" r:id="rId40"/>
    <p:sldId id="333" r:id="rId41"/>
    <p:sldId id="334"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A2F"/>
    <a:srgbClr val="474134"/>
    <a:srgbClr val="554D3D"/>
    <a:srgbClr val="595515"/>
    <a:srgbClr val="5A532C"/>
    <a:srgbClr val="5B542C"/>
    <a:srgbClr val="59522B"/>
    <a:srgbClr val="5D562D"/>
    <a:srgbClr val="655D31"/>
    <a:srgbClr val="6B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0" autoAdjust="0"/>
    <p:restoredTop sz="93464" autoAdjust="0"/>
  </p:normalViewPr>
  <p:slideViewPr>
    <p:cSldViewPr snapToGrid="0" showGuides="1">
      <p:cViewPr>
        <p:scale>
          <a:sx n="77" d="100"/>
          <a:sy n="77" d="100"/>
        </p:scale>
        <p:origin x="931" y="6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8A26648-F114-4402-B049-AA57EA7F2020}" type="datetimeFigureOut">
              <a:rPr lang="en-US" smtClean="0"/>
              <a:t>8/9/2024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22815FE-BC4D-474E-9AA3-6983BC3D8777}" type="slidenum">
              <a:rPr lang="en-US" smtClean="0"/>
              <a:t>‹#›</a:t>
            </a:fld>
            <a:endParaRPr lang="en-US"/>
          </a:p>
        </p:txBody>
      </p:sp>
    </p:spTree>
    <p:extLst>
      <p:ext uri="{BB962C8B-B14F-4D97-AF65-F5344CB8AC3E}">
        <p14:creationId xmlns:p14="http://schemas.microsoft.com/office/powerpoint/2010/main" val="361355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1</a:t>
            </a:fld>
            <a:endParaRPr lang="en-US"/>
          </a:p>
        </p:txBody>
      </p:sp>
    </p:spTree>
    <p:extLst>
      <p:ext uri="{BB962C8B-B14F-4D97-AF65-F5344CB8AC3E}">
        <p14:creationId xmlns:p14="http://schemas.microsoft.com/office/powerpoint/2010/main" val="623973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gn="just">
              <a:lnSpc>
                <a:spcPct val="115000"/>
              </a:lnSpc>
              <a:spcAft>
                <a:spcPts val="846"/>
              </a:spcAft>
              <a:buFont typeface="+mj-lt"/>
              <a:buAutoNum type="arabicPeriod"/>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Emerging Clusters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Lake County has identified multiple strategic growth zones anticipated to stimulate future economic development: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mj-lt"/>
              <a:buAutoNum type="arabicPeriod"/>
            </a:pPr>
            <a:r>
              <a:rPr lang="en-US" sz="1900" kern="100" dirty="0">
                <a:latin typeface="Times New Roman" panose="02020603050405020304" pitchFamily="18" charset="0"/>
                <a:ea typeface="Aptos" panose="020B0004020202020204" pitchFamily="34" charset="0"/>
                <a:cs typeface="Times New Roman" panose="02020603050405020304" pitchFamily="18" charset="0"/>
              </a:rPr>
              <a:t>Medical Supply Chain: The medical supply chain sector includes biopharmaceutical items and exhibits a significantly higher employment concentration than the national average. The industry is positioned for expansion and will make a substantial contribution to the local economy.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mj-lt"/>
              <a:buAutoNum type="arabicPeriod"/>
            </a:pPr>
            <a:r>
              <a:rPr lang="en-US" sz="1900" kern="100" dirty="0">
                <a:latin typeface="Times New Roman" panose="02020603050405020304" pitchFamily="18" charset="0"/>
                <a:ea typeface="Aptos" panose="020B0004020202020204" pitchFamily="34" charset="0"/>
                <a:cs typeface="Times New Roman" panose="02020603050405020304" pitchFamily="18" charset="0"/>
              </a:rPr>
              <a:t>Financial and Benefit Services: The financial and benefit services industry is expected to experience ongoing expansion. Employment in financial services jobs within this sector is forecast to increase by over 10 percent from 2019 to 2024.</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mj-lt"/>
              <a:buAutoNum type="arabicPeriod"/>
            </a:pPr>
            <a:r>
              <a:rPr lang="en-US" sz="1900" kern="100" dirty="0">
                <a:latin typeface="Times New Roman" panose="02020603050405020304" pitchFamily="18" charset="0"/>
                <a:ea typeface="Aptos" panose="020B0004020202020204" pitchFamily="34" charset="0"/>
                <a:cs typeface="Times New Roman" panose="02020603050405020304" pitchFamily="18" charset="0"/>
              </a:rPr>
              <a:t>Technology and Professional Services: This category encompasses corporate headquarters and various subareas related to technology. The sector experienced robust employment growth from 2010 to 2020 and is projected to maintain this trend.</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mj-lt"/>
              <a:buAutoNum type="arabicPeriod"/>
            </a:pPr>
            <a:r>
              <a:rPr lang="en-US" sz="1900" kern="100" dirty="0">
                <a:latin typeface="Times New Roman" panose="02020603050405020304" pitchFamily="18" charset="0"/>
                <a:ea typeface="Aptos" panose="020B0004020202020204" pitchFamily="34" charset="0"/>
                <a:cs typeface="Times New Roman" panose="02020603050405020304" pitchFamily="18" charset="0"/>
              </a:rPr>
              <a:t>Industrial and Consumer Supplies: Lake County's largest manufacturing industry is the industrial and consumer supplies sector, specifically plastics products. This sector saw substantial employment growth from 2010 to 2020 and is projected to continue expanding.</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241653" algn="just">
              <a:lnSpc>
                <a:spcPct val="115000"/>
              </a:lnSpc>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spcAft>
                <a:spcPts val="846"/>
              </a:spcAft>
              <a:buFont typeface="+mj-lt"/>
              <a:buAutoNum type="arabicPeriod" startAt="2"/>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Declining Clusters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Conventional manufacturing sectors face challenges due to broader economic shifts and intensified global competition. The emphasis is placed on utilizing developing groups to establish economic strength and capability for future progress.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10</a:t>
            </a:fld>
            <a:endParaRPr lang="en-US"/>
          </a:p>
        </p:txBody>
      </p:sp>
    </p:spTree>
    <p:extLst>
      <p:ext uri="{BB962C8B-B14F-4D97-AF65-F5344CB8AC3E}">
        <p14:creationId xmlns:p14="http://schemas.microsoft.com/office/powerpoint/2010/main" val="134880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612">
              <a:lnSpc>
                <a:spcPct val="115000"/>
              </a:lnSpc>
              <a:spcAft>
                <a:spcPts val="846"/>
              </a:spcAft>
              <a:defRPr/>
            </a:pPr>
            <a:r>
              <a:rPr lang="en-US" sz="1900" kern="0" dirty="0">
                <a:latin typeface="Times New Roman" panose="02020603050405020304" pitchFamily="18" charset="0"/>
                <a:ea typeface="Aptos" panose="020B0004020202020204" pitchFamily="34" charset="0"/>
                <a:cs typeface="Times New Roman" panose="02020603050405020304" pitchFamily="18" charset="0"/>
              </a:rPr>
              <a:t>Lake County is situated in the northeast corner of Illinois, bordering Wisconsin and Lake Michigan. Cook County and the city of Chicago are directly south of Lake County, and McHenry County lies to the west. Lake and McHenry are also two of the five counties that make up Chicago’s collar counties and are included in Chicago’s Metropolitan Statistical Area and Combined Statistical Area (MSA/CSA). Despite experiencing business growth over the past decade, the Chicago MSA saw a population decline of approximately 64,000 residents from 2010 to 2020 (see Figure 6). While it is still the third largest MSA in the United States, this outmigration is a major issue for the region’s economic well-being. Lake County is no exception to this pattern. Lake County can and must grow its population as well as its business base (Lake County Partners 2022).</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11</a:t>
            </a:fld>
            <a:endParaRPr lang="en-US"/>
          </a:p>
        </p:txBody>
      </p:sp>
    </p:spTree>
    <p:extLst>
      <p:ext uri="{BB962C8B-B14F-4D97-AF65-F5344CB8AC3E}">
        <p14:creationId xmlns:p14="http://schemas.microsoft.com/office/powerpoint/2010/main" val="2636092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gn="just">
              <a:lnSpc>
                <a:spcPct val="115000"/>
              </a:lnSpc>
              <a:spcAft>
                <a:spcPts val="846"/>
              </a:spcAft>
              <a:buFont typeface="+mj-lt"/>
              <a:buAutoNum type="arabicPeriod"/>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Workforce issues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en-US" sz="1900" kern="100" dirty="0">
                <a:latin typeface="Times New Roman" panose="02020603050405020304" pitchFamily="18" charset="0"/>
                <a:ea typeface="Aptos" panose="020B0004020202020204" pitchFamily="34" charset="0"/>
                <a:cs typeface="Times New Roman" panose="02020603050405020304" pitchFamily="18" charset="0"/>
              </a:rPr>
              <a:t>One of six strategic priorities listed in the Lake County Strategic Plan from September 2023 was to expand access to economic opportunities to strengthen the growth of Lake County. The strategies include: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en-US" sz="19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Enhance and align workforce development strategies with projected local industry growth.</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Promote the region’s high quality of life for business and talent attraction and retention through marketing and network building.</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Promote and implement policies and practices that reduce barriers to housing affordability and supply.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Elevate the visibility of Lake County as an attractive tourism destination by promoting innovative programs and partnerships (Lake County Board 2023).</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en-US" sz="19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mj-lt"/>
              <a:buAutoNum type="arabicPeriod"/>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Transportation systems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en-US" sz="1900" kern="100" dirty="0">
                <a:latin typeface="Times New Roman" panose="02020603050405020304" pitchFamily="18" charset="0"/>
                <a:ea typeface="Aptos" panose="020B0004020202020204" pitchFamily="34" charset="0"/>
                <a:cs typeface="Times New Roman" panose="02020603050405020304" pitchFamily="18" charset="0"/>
              </a:rPr>
              <a:t>Lake County’s transportation infrastructure is one of its strongest competitive advantages. By sharing a border with Wisconsin, Lake County is part of a larger two-state transportation grid. Interstate 94 connects communities with Milwaukee to the north and Chicago to the south; passenger and commercial rail networks provide regional and national connectivity; and O’Hare International Airport offers one of the finest international gateways in the world. Lake County is included in the Metra commuter rail system service area, which serves as a critical connector between employees and employers across the regional. Additionally, Pace Suburban Bus service provides connectivity across Lake County and into Cook County, however north-south service is concentrated in the eastern half of Lake County, with limited east-west connectivity, especially in the southwestern part of Lake County (Lake County Partners 2022).</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12</a:t>
            </a:fld>
            <a:endParaRPr lang="en-US"/>
          </a:p>
        </p:txBody>
      </p:sp>
    </p:spTree>
    <p:extLst>
      <p:ext uri="{BB962C8B-B14F-4D97-AF65-F5344CB8AC3E}">
        <p14:creationId xmlns:p14="http://schemas.microsoft.com/office/powerpoint/2010/main" val="4201278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gn="just">
              <a:lnSpc>
                <a:spcPct val="115000"/>
              </a:lnSpc>
              <a:spcAft>
                <a:spcPts val="846"/>
              </a:spcAft>
              <a:buFont typeface="+mj-lt"/>
              <a:buAutoNum type="arabicPeriod"/>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Cultural and Recreational Resources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241653" algn="just">
              <a:lnSpc>
                <a:spcPct val="115000"/>
              </a:lnSpc>
            </a:pPr>
            <a:r>
              <a:rPr lang="en-US" sz="1900" kern="100" dirty="0">
                <a:latin typeface="Times New Roman" panose="02020603050405020304" pitchFamily="18" charset="0"/>
                <a:ea typeface="Aptos" panose="020B0004020202020204" pitchFamily="34" charset="0"/>
                <a:cs typeface="Times New Roman" panose="02020603050405020304" pitchFamily="18" charset="0"/>
              </a:rPr>
              <a:t>The region has a variety of cultural amenities and Lake County is highly rated in SMU </a:t>
            </a:r>
            <a:r>
              <a:rPr lang="en-US" sz="1900" kern="100" dirty="0" err="1">
                <a:latin typeface="Times New Roman" panose="02020603050405020304" pitchFamily="18" charset="0"/>
                <a:ea typeface="Aptos" panose="020B0004020202020204" pitchFamily="34" charset="0"/>
                <a:cs typeface="Times New Roman" panose="02020603050405020304" pitchFamily="18" charset="0"/>
              </a:rPr>
              <a:t>DataArts</a:t>
            </a:r>
            <a:r>
              <a:rPr lang="en-US" sz="1900" kern="100" dirty="0">
                <a:latin typeface="Times New Roman" panose="02020603050405020304" pitchFamily="18" charset="0"/>
                <a:ea typeface="Aptos" panose="020B0004020202020204" pitchFamily="34" charset="0"/>
                <a:cs typeface="Times New Roman" panose="02020603050405020304" pitchFamily="18" charset="0"/>
              </a:rPr>
              <a:t> 2020 Arts Vibrancy Index. The Arts Vibrancy Index scores every county in the United States, based on categories including arts dollars, arts providers, government support, socioeconomic, and other leisure characteristics. Lake County economic developers and community leaders recognize the importance the arts and culture industries have to the region’s economy, as well as its positive impact on quality of life for both residents and tourists. (Lake County Partners 2022).</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en-US" sz="19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50000"/>
              </a:lnSpc>
              <a:buFont typeface="+mj-lt"/>
              <a:buAutoNum type="arabicPeriod"/>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Public safety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pPr>
            <a:r>
              <a:rPr lang="en-US" sz="1900" kern="100" dirty="0">
                <a:latin typeface="Times New Roman" panose="02020603050405020304" pitchFamily="18" charset="0"/>
                <a:ea typeface="Aptos" panose="020B0004020202020204" pitchFamily="34" charset="0"/>
                <a:cs typeface="Times New Roman" panose="02020603050405020304" pitchFamily="18" charset="0"/>
              </a:rPr>
              <a:t>Lake County Strategic Plan from September 2023 includes six strategic priorities. The first goal is to build and maintain safe communities through programs that enhance education and prevention, law enforcement, and behavioral health services while promoting an accessible and equitable justice system. Five strategies with performance measures are included in the plan:</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Education and Prevention: Provide support and assistance to children and young adults through programming and initiatives that address safety, violence, and mental health.</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Justice Programs: Enhance justice programs to reduce crime.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Behavioral Health: Identify and invest in behavioral health programs that address substance abuse, mental health, suicide prevention, and trauma.</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Accessible and Equitable Justice System: Promote public trust and confidence through an accessible and equitable justice system.</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marL="362480" indent="-362480" algn="just">
              <a:lnSpc>
                <a:spcPct val="115000"/>
              </a:lnSpc>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Reducing Recidivism: Support efforts to reduce recidivism by providing employment and housing opportunities and rehabilitative services to justice impacted individuals (Lake County Board 2023).</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13</a:t>
            </a:fld>
            <a:endParaRPr lang="en-US"/>
          </a:p>
        </p:txBody>
      </p:sp>
    </p:spTree>
    <p:extLst>
      <p:ext uri="{BB962C8B-B14F-4D97-AF65-F5344CB8AC3E}">
        <p14:creationId xmlns:p14="http://schemas.microsoft.com/office/powerpoint/2010/main" val="2925327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14</a:t>
            </a:fld>
            <a:endParaRPr lang="en-US"/>
          </a:p>
        </p:txBody>
      </p:sp>
    </p:spTree>
    <p:extLst>
      <p:ext uri="{BB962C8B-B14F-4D97-AF65-F5344CB8AC3E}">
        <p14:creationId xmlns:p14="http://schemas.microsoft.com/office/powerpoint/2010/main" val="2323010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15</a:t>
            </a:fld>
            <a:endParaRPr lang="en-US"/>
          </a:p>
        </p:txBody>
      </p:sp>
    </p:spTree>
    <p:extLst>
      <p:ext uri="{BB962C8B-B14F-4D97-AF65-F5344CB8AC3E}">
        <p14:creationId xmlns:p14="http://schemas.microsoft.com/office/powerpoint/2010/main" val="1934198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16</a:t>
            </a:fld>
            <a:endParaRPr lang="en-US"/>
          </a:p>
        </p:txBody>
      </p:sp>
    </p:spTree>
    <p:extLst>
      <p:ext uri="{BB962C8B-B14F-4D97-AF65-F5344CB8AC3E}">
        <p14:creationId xmlns:p14="http://schemas.microsoft.com/office/powerpoint/2010/main" val="1746280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17</a:t>
            </a:fld>
            <a:endParaRPr lang="en-US"/>
          </a:p>
        </p:txBody>
      </p:sp>
    </p:spTree>
    <p:extLst>
      <p:ext uri="{BB962C8B-B14F-4D97-AF65-F5344CB8AC3E}">
        <p14:creationId xmlns:p14="http://schemas.microsoft.com/office/powerpoint/2010/main" val="73600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County’s Strategic Plan was developed with innovative approaches to enhance and improve opportunities for community members and industries in the County. Three goals were identified including Transportation Improvements to Underserved Areas,</a:t>
            </a:r>
            <a:r>
              <a:rPr lang="en-US" sz="1900" kern="100" cap="all" dirty="0">
                <a:solidFill>
                  <a:srgbClr val="4472C4"/>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Reversing Population Decline Through Engagement, and to Support Development of the Diverse Economy..</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18</a:t>
            </a:fld>
            <a:endParaRPr lang="en-US"/>
          </a:p>
        </p:txBody>
      </p:sp>
    </p:spTree>
    <p:extLst>
      <p:ext uri="{BB962C8B-B14F-4D97-AF65-F5344CB8AC3E}">
        <p14:creationId xmlns:p14="http://schemas.microsoft.com/office/powerpoint/2010/main" val="4047996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19</a:t>
            </a:fld>
            <a:endParaRPr lang="en-US"/>
          </a:p>
        </p:txBody>
      </p:sp>
    </p:spTree>
    <p:extLst>
      <p:ext uri="{BB962C8B-B14F-4D97-AF65-F5344CB8AC3E}">
        <p14:creationId xmlns:p14="http://schemas.microsoft.com/office/powerpoint/2010/main" val="7650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2</a:t>
            </a:fld>
            <a:endParaRPr lang="en-US"/>
          </a:p>
        </p:txBody>
      </p:sp>
    </p:spTree>
    <p:extLst>
      <p:ext uri="{BB962C8B-B14F-4D97-AF65-F5344CB8AC3E}">
        <p14:creationId xmlns:p14="http://schemas.microsoft.com/office/powerpoint/2010/main" val="57385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20</a:t>
            </a:fld>
            <a:endParaRPr lang="en-US"/>
          </a:p>
        </p:txBody>
      </p:sp>
    </p:spTree>
    <p:extLst>
      <p:ext uri="{BB962C8B-B14F-4D97-AF65-F5344CB8AC3E}">
        <p14:creationId xmlns:p14="http://schemas.microsoft.com/office/powerpoint/2010/main" val="2955758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Key Institutions for Implementation and Supporting Steps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Several stakeholders are critical to success in these infrastructure projects. They include state, county and local partners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Figure 1: Key Stakeholders &amp; Partners</a:t>
            </a: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Funding Sources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The funding sources for Route 120 and Route 59 include Lake County DOT funding, Illinois DOT matching funds, and Federal funding. Frequently, projects of this size and scope require state and federal assistance. The Route 53 project is funded entirely by the State of Illinois and Federal funds. County funding is limited to small improvement initiatives facilitated by this more extensive project. The costs of construction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3: Costs of Roadway Projects</a:t>
            </a: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21</a:t>
            </a:fld>
            <a:endParaRPr lang="en-US"/>
          </a:p>
        </p:txBody>
      </p:sp>
    </p:spTree>
    <p:extLst>
      <p:ext uri="{BB962C8B-B14F-4D97-AF65-F5344CB8AC3E}">
        <p14:creationId xmlns:p14="http://schemas.microsoft.com/office/powerpoint/2010/main" val="1986821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Aptos" panose="020B0004020202020204" pitchFamily="34" charset="0"/>
                <a:ea typeface="Aptos" panose="020B0004020202020204" pitchFamily="34" charset="0"/>
                <a:cs typeface="Times New Roman" panose="02020603050405020304" pitchFamily="18" charset="0"/>
              </a:rPr>
              <a:t>Strategy 1:</a:t>
            </a: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The development of these three roadways will allow manufacturing and industry growth to meet the strategic growth areas of medical supply chains, financial and benefit services, technology and professional services, and industrial and consumer supplies. These roadways will also allow access to increase the traded cluster for local industry as accessibility is increased to the northwestern area of Lake County. Currently, local trade clusters exceed trade clusters, limiting economic development.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Aptos" panose="020B0004020202020204" pitchFamily="34" charset="0"/>
                <a:ea typeface="Aptos" panose="020B0004020202020204" pitchFamily="34" charset="0"/>
                <a:cs typeface="Times New Roman" panose="02020603050405020304" pitchFamily="18" charset="0"/>
              </a:rPr>
              <a:t>Strategy 2: </a:t>
            </a: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Improved roadways will initially decrease the cost of housing while increasing the number of skilled workers needed as industry opens up in this county area. With increased connectivity to mass transportation, O’Hare Airport, and transportation to the north in Wisconsin, the area is currently underserved by commerce and industry. It is passed through by large economic, industrial, medical, and professional areas of southern Lake County to Kenosha County.</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46"/>
              </a:spcAft>
            </a:pPr>
            <a:r>
              <a:rPr lang="en-US" sz="1900" kern="100" dirty="0">
                <a:latin typeface="Aptos" panose="020B0004020202020204" pitchFamily="34" charset="0"/>
                <a:ea typeface="Aptos" panose="020B0004020202020204" pitchFamily="34" charset="0"/>
                <a:cs typeface="Times New Roman" panose="02020603050405020304" pitchFamily="18" charset="0"/>
              </a:rPr>
              <a:t>Strategy 3: </a:t>
            </a:r>
            <a:r>
              <a:rPr lang="en-US" sz="19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Developing these roadways will help alleviate the flatline population and poverty in the areas. Further, smart growth initiatives previously unable to be met could be implemented to diversify the economy, provide higher-paying jobs, and increase the housing supply in the area to bring down housing costs and fulfill the promise of middle-class housing.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22</a:t>
            </a:fld>
            <a:endParaRPr lang="en-US"/>
          </a:p>
        </p:txBody>
      </p:sp>
    </p:spTree>
    <p:extLst>
      <p:ext uri="{BB962C8B-B14F-4D97-AF65-F5344CB8AC3E}">
        <p14:creationId xmlns:p14="http://schemas.microsoft.com/office/powerpoint/2010/main" val="13164820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pPr>
            <a:r>
              <a:rPr lang="en-US" sz="1900" b="1" kern="100" dirty="0">
                <a:latin typeface="Aptos" panose="020B0004020202020204" pitchFamily="34" charset="0"/>
                <a:ea typeface="Aptos" panose="020B0004020202020204" pitchFamily="34" charset="0"/>
                <a:cs typeface="Times New Roman" panose="02020603050405020304" pitchFamily="18" charset="0"/>
              </a:rPr>
              <a:t>Strategy 1: Enhance Quality of Life Initiatives</a:t>
            </a:r>
          </a:p>
          <a:p>
            <a:pPr marL="362480" indent="-362480" algn="just">
              <a:lnSpc>
                <a:spcPct val="107000"/>
              </a:lnSpc>
              <a:buFont typeface="Symbol" panose="05050102010706020507" pitchFamily="18" charset="2"/>
              <a:buChar char=""/>
            </a:pPr>
            <a:r>
              <a:rPr lang="en-US" sz="1900" kern="100" dirty="0">
                <a:latin typeface="Aptos" panose="020B0004020202020204" pitchFamily="34" charset="0"/>
                <a:ea typeface="Aptos" panose="020B0004020202020204" pitchFamily="34" charset="0"/>
                <a:cs typeface="Times New Roman" panose="02020603050405020304" pitchFamily="18" charset="0"/>
              </a:rPr>
              <a:t>Strategy 1: </a:t>
            </a:r>
            <a:r>
              <a:rPr lang="en-US" sz="1900" kern="100" dirty="0">
                <a:latin typeface="Times New Roman" panose="02020603050405020304" pitchFamily="18" charset="0"/>
                <a:ea typeface="Aptos" panose="020B0004020202020204" pitchFamily="34" charset="0"/>
                <a:cs typeface="Times New Roman" panose="02020603050405020304" pitchFamily="18" charset="0"/>
              </a:rPr>
              <a:t>Activity: Create and execute community involvement initiatives aimed at enhancing public infrastructure, such as parks and recreational facilities, to attract and keep inhabitants.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483306" algn="just">
              <a:lnSpc>
                <a:spcPct val="107000"/>
              </a:lnSpc>
            </a:pPr>
            <a:r>
              <a:rPr lang="en-US" sz="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Rationale: A higher quality of life can make Lake County more attractive to potential residents, particularly families and young professionals</a:t>
            </a:r>
          </a:p>
          <a:p>
            <a:pPr algn="just">
              <a:lnSpc>
                <a:spcPct val="107000"/>
              </a:lnSpc>
              <a:spcAft>
                <a:spcPts val="846"/>
              </a:spcAft>
            </a:pPr>
            <a:endParaRPr lang="en-US" sz="19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46"/>
              </a:spcAft>
            </a:pPr>
            <a:r>
              <a:rPr lang="en-US" sz="17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2: Affordable Housing Development</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Activity: Engage in partnership with local developers and housing authorities to establish inexpensive housing alternatives that accommodate a wide range of income levels.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483306" algn="just">
              <a:lnSpc>
                <a:spcPct val="107000"/>
              </a:lnSpc>
            </a:pPr>
            <a:r>
              <a:rPr lang="en-US" sz="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spcAft>
                <a:spcPts val="846"/>
              </a:spcAft>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Rationale: Addressing housing affordability can help retain current residents and attract new ones, particularly those who may be priced out of the market.</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7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3: Job Creation and Economic Diversification</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Activity: Assist with programs that encourage the growth of employment opportunities in sectors with high demand, such as technology, healthcare, and green industries, by offering incentives to enterprises to establish or expand their operations in Lake County.</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483306" algn="just">
              <a:lnSpc>
                <a:spcPct val="107000"/>
              </a:lnSpc>
            </a:pPr>
            <a:r>
              <a:rPr lang="en-US" sz="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spcAft>
                <a:spcPts val="846"/>
              </a:spcAft>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Rationale: A robust job market can attract individuals and families seeking employment opportunities, thereby countering population decline.</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7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4: Educational and Workforce Development Programs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Activity: Partner with local educational institutions to enhance workforce development programs that align with the needs of local industries, including vocational training and apprenticeships.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483306" algn="just">
              <a:lnSpc>
                <a:spcPct val="107000"/>
              </a:lnSpc>
            </a:pPr>
            <a:r>
              <a:rPr lang="en-US" sz="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spcAft>
                <a:spcPts val="846"/>
              </a:spcAft>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Rationale: By improving educational outcomes and workforce readiness, the region can attract and retain a skilled workforce, which is essential for economic growth.</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7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5; Marketing and Branding Campaign</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Activity: Launch a marketing campaign to attract new residents, highlighting Lake County’s strengths, such as its quality of life, economic opportunities, and community resources.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483306" algn="just">
              <a:lnSpc>
                <a:spcPct val="107000"/>
              </a:lnSpc>
            </a:pPr>
            <a:r>
              <a:rPr lang="en-US" sz="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spcAft>
                <a:spcPts val="846"/>
              </a:spcAft>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Rationale: Effective marketing can change perceptions and draw attention to the benefits of living in Lake County, encouraging relocation.</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7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6: Support for Local Businesses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Activity: Implement programs that provide resources and support for local businesses, including access to funding, mentorship, and networking opportunities.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483306" algn="just">
              <a:lnSpc>
                <a:spcPct val="107000"/>
              </a:lnSpc>
            </a:pPr>
            <a:r>
              <a:rPr lang="en-US" sz="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spcAft>
                <a:spcPts val="846"/>
              </a:spcAft>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Rationale: A thriving local business environment can create jobs and foster community engagement, making the area more appealing to potential residents.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7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7: Community Engagement and Feedback Mechanisms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Activity: Establish regular forums and surveys to gather feedback from residents about their needs and concerns, ensuring that community development efforts align with resident priorities.</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483306" algn="just">
              <a:lnSpc>
                <a:spcPct val="107000"/>
              </a:lnSpc>
            </a:pPr>
            <a:r>
              <a:rPr lang="en-US" sz="800" kern="100" dirty="0">
                <a:latin typeface="Times New Roman" panose="02020603050405020304" pitchFamily="18" charset="0"/>
                <a:ea typeface="Aptos" panose="020B0004020202020204" pitchFamily="34" charset="0"/>
                <a:cs typeface="Times New Roman" panose="02020603050405020304" pitchFamily="18" charset="0"/>
              </a:rPr>
              <a:t> </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gn="just">
              <a:lnSpc>
                <a:spcPct val="107000"/>
              </a:lnSpc>
              <a:spcAft>
                <a:spcPts val="846"/>
              </a:spcAft>
              <a:buFont typeface="Symbol" panose="05050102010706020507" pitchFamily="18" charset="2"/>
              <a:buChar char=""/>
            </a:pPr>
            <a:r>
              <a:rPr lang="en-US" sz="1700" kern="100" dirty="0">
                <a:latin typeface="Times New Roman" panose="02020603050405020304" pitchFamily="18" charset="0"/>
                <a:ea typeface="Aptos" panose="020B0004020202020204" pitchFamily="34" charset="0"/>
                <a:cs typeface="Times New Roman" panose="02020603050405020304" pitchFamily="18" charset="0"/>
              </a:rPr>
              <a:t>Rationale: Engaging the community in decision-making can enhance satisfaction and retention, as residents feel their voices are heard and valued.</a:t>
            </a:r>
            <a:endParaRPr lang="en-US" sz="15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46"/>
              </a:spcAft>
            </a:pP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23</a:t>
            </a:fld>
            <a:endParaRPr lang="en-US"/>
          </a:p>
        </p:txBody>
      </p:sp>
    </p:spTree>
    <p:extLst>
      <p:ext uri="{BB962C8B-B14F-4D97-AF65-F5344CB8AC3E}">
        <p14:creationId xmlns:p14="http://schemas.microsoft.com/office/powerpoint/2010/main" val="95419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1: Entrepreneurial Support for Businesses in the Four Strategic Growth Areas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Incentives will be created for business development and to encourage investment in the community. This will make it easier for interested businesses and developers to invest in Lake County. Strong collaboration within the strategic growth areas to provide networking will be developed. Collaboration between public and businesses in the strategic growth areas is key to successful economic growth. The collaboration will be accomplished through an advisory committee of government agencies, corporations, educational institutions, and community organizations (Lake County Partners 2022).</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2: Workforce Training and Development</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Lake County's challenge is to provide opportunities and train and educate a diverse workforce to meet its employment needs.</a:t>
            </a: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 Facilitating collaboration among business, education, and workforce development leaders is of utmost importance. Initiatives will be focused on enhancing people's skills and matching educational programs with the requirements of industries in the four strategic growth areas. This will lead to a solid pool of talented individuals for future employment (Lake County Planning, Building, and Development 2005).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46"/>
              </a:spcAft>
            </a:pPr>
            <a:r>
              <a:rPr lang="en-US" sz="1900" kern="0" dirty="0">
                <a:latin typeface="Times New Roman" panose="02020603050405020304" pitchFamily="18" charset="0"/>
                <a:ea typeface="Times New Roman" panose="02020603050405020304" pitchFamily="18" charset="0"/>
                <a:cs typeface="Times New Roman" panose="02020603050405020304" pitchFamily="18" charset="0"/>
              </a:rPr>
              <a:t>Access will be expanded to education and training programs for underserved communities, including improving and expanding broadband infrastructure. The College of Lake County built an addition to the main campus to focus on highly technical career fields. In addition, the college purchased a Lowes building and is working to renovate the building for additional technical career educational opportunities (Lake County Planning, Building &amp; Development, 2024). An integrated K-through post-secondary system will be developed to include training on running small businesses and prepare Lake County’s students to become successful. Flexible public and private funding will be identified and secured to support workforce and community capacity building, data management, and infrastructure development (Lake County Workforce Development Center 2022).</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b="1"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Strategy 3: Support New Businesses in the Four Strategic Growth Areas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Outreach efforts will be coordinated among all business development stakeholders to ensure seamless and leveraged contact with all businesses through the Lake County Chamber of Commerce. Outreach efforts will also be coordinated by the Lake County Chamber of Commerce to help small businesses connect with resources (Lake County Chamber of Commerce, 2024). Growth of small businesses and underserved businesses will be supported through the Lake County Tech Hub outreach and coaching programs (LCTH 2024). Growth and support of small and underserved businesses will also be supported through the Illinois Small Business Development Center at the College of Lake County (College of Lake County, 2024).</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24</a:t>
            </a:fld>
            <a:endParaRPr lang="en-US"/>
          </a:p>
        </p:txBody>
      </p:sp>
    </p:spTree>
    <p:extLst>
      <p:ext uri="{BB962C8B-B14F-4D97-AF65-F5344CB8AC3E}">
        <p14:creationId xmlns:p14="http://schemas.microsoft.com/office/powerpoint/2010/main" val="1148531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300" b="1" kern="100" cap="all" dirty="0">
                <a:solidFill>
                  <a:srgbClr val="4472C4"/>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evaluation framework</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300" kern="100" dirty="0">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An important part of any Comprehensive Economic Development Strategy is the measurement of indicators that are related to the goals of the plan. Publicly available data sources were used to compare Lake County with the United States and with the county’s peers. The metrics serve as a baseline for Lake County to evaluate its economic competitive standings. The framework is a starting point for the strategic plan and evaluation. Other metrics will be added to measure successes and identify areas that need more support of improvement when programs and approaches are implemented. A visualization of the Evaluation Framework is included in the Appendix,</a:t>
            </a:r>
            <a:r>
              <a:rPr lang="en-US" sz="1300" kern="100" dirty="0">
                <a:effectLst>
                  <a:outerShdw blurRad="38100" dist="25400" dir="5400000" algn="ctr">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1300" kern="100" dirty="0">
                <a:latin typeface="Arial" panose="020B0604020202020204" pitchFamily="34" charset="0"/>
                <a:ea typeface="Calibri" panose="020F0502020204030204" pitchFamily="34" charset="0"/>
                <a:cs typeface="Times New Roman" panose="02020603050405020304" pitchFamily="18" charset="0"/>
              </a:rPr>
              <a:t>Figure 1: Lake County Evaluation </a:t>
            </a:r>
            <a:r>
              <a:rPr lang="en-US" sz="1300" kern="100" dirty="0">
                <a:latin typeface="Times New Roman" panose="02020603050405020304" pitchFamily="18" charset="0"/>
                <a:ea typeface="Calibri" panose="020F0502020204030204" pitchFamily="34" charset="0"/>
                <a:cs typeface="Times New Roman" panose="02020603050405020304" pitchFamily="18" charset="0"/>
              </a:rPr>
              <a:t>Framework</a:t>
            </a:r>
            <a:endParaRPr lang="en-US" kern="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22815FE-BC4D-474E-9AA3-6983BC3D8777}" type="slidenum">
              <a:rPr lang="en-US" smtClean="0"/>
              <a:t>25</a:t>
            </a:fld>
            <a:endParaRPr lang="en-US"/>
          </a:p>
        </p:txBody>
      </p:sp>
    </p:spTree>
    <p:extLst>
      <p:ext uri="{BB962C8B-B14F-4D97-AF65-F5344CB8AC3E}">
        <p14:creationId xmlns:p14="http://schemas.microsoft.com/office/powerpoint/2010/main" val="1779538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26</a:t>
            </a:fld>
            <a:endParaRPr lang="en-US"/>
          </a:p>
        </p:txBody>
      </p:sp>
    </p:spTree>
    <p:extLst>
      <p:ext uri="{BB962C8B-B14F-4D97-AF65-F5344CB8AC3E}">
        <p14:creationId xmlns:p14="http://schemas.microsoft.com/office/powerpoint/2010/main" val="1937704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27</a:t>
            </a:fld>
            <a:endParaRPr lang="en-US"/>
          </a:p>
        </p:txBody>
      </p:sp>
    </p:spTree>
    <p:extLst>
      <p:ext uri="{BB962C8B-B14F-4D97-AF65-F5344CB8AC3E}">
        <p14:creationId xmlns:p14="http://schemas.microsoft.com/office/powerpoint/2010/main" val="1767711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28</a:t>
            </a:fld>
            <a:endParaRPr lang="en-US"/>
          </a:p>
        </p:txBody>
      </p:sp>
    </p:spTree>
    <p:extLst>
      <p:ext uri="{BB962C8B-B14F-4D97-AF65-F5344CB8AC3E}">
        <p14:creationId xmlns:p14="http://schemas.microsoft.com/office/powerpoint/2010/main" val="1820075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29</a:t>
            </a:fld>
            <a:endParaRPr lang="en-US"/>
          </a:p>
        </p:txBody>
      </p:sp>
    </p:spTree>
    <p:extLst>
      <p:ext uri="{BB962C8B-B14F-4D97-AF65-F5344CB8AC3E}">
        <p14:creationId xmlns:p14="http://schemas.microsoft.com/office/powerpoint/2010/main" val="255198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3</a:t>
            </a:fld>
            <a:endParaRPr lang="en-US"/>
          </a:p>
        </p:txBody>
      </p:sp>
    </p:spTree>
    <p:extLst>
      <p:ext uri="{BB962C8B-B14F-4D97-AF65-F5344CB8AC3E}">
        <p14:creationId xmlns:p14="http://schemas.microsoft.com/office/powerpoint/2010/main" val="34141487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30</a:t>
            </a:fld>
            <a:endParaRPr lang="en-US"/>
          </a:p>
        </p:txBody>
      </p:sp>
    </p:spTree>
    <p:extLst>
      <p:ext uri="{BB962C8B-B14F-4D97-AF65-F5344CB8AC3E}">
        <p14:creationId xmlns:p14="http://schemas.microsoft.com/office/powerpoint/2010/main" val="2271841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31</a:t>
            </a:fld>
            <a:endParaRPr lang="en-US"/>
          </a:p>
        </p:txBody>
      </p:sp>
    </p:spTree>
    <p:extLst>
      <p:ext uri="{BB962C8B-B14F-4D97-AF65-F5344CB8AC3E}">
        <p14:creationId xmlns:p14="http://schemas.microsoft.com/office/powerpoint/2010/main" val="17166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32</a:t>
            </a:fld>
            <a:endParaRPr lang="en-US"/>
          </a:p>
        </p:txBody>
      </p:sp>
    </p:spTree>
    <p:extLst>
      <p:ext uri="{BB962C8B-B14F-4D97-AF65-F5344CB8AC3E}">
        <p14:creationId xmlns:p14="http://schemas.microsoft.com/office/powerpoint/2010/main" val="13810746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(2022) has identified that equitable growth ensures a vibrant and resilient economy and community. Enhancing transportation infrastructure in underserved and economically vulnerable areas is significant in growing a sustainable, equitable, and resilient economy.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Lake County Department of Transportation has identified three roadway projects as high-priority activities that meet the requirements to enhance sustainability, equitability, and enhancement of resiliency of the northwest area of Lake County's need for economic development. Those three projects are: </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120 development from U.S. Route 12 through Wildwood</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59 from Route 12 to Antioch</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7000"/>
              </a:lnSpc>
              <a:spcAft>
                <a:spcPts val="846"/>
              </a:spcAft>
              <a:buFont typeface="Symbol" panose="05050102010706020507" pitchFamily="18" charset="2"/>
              <a:buChar char=""/>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Route 53 development from Cook County to Round Lake</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6"/>
              </a:spcAft>
            </a:pPr>
            <a:r>
              <a:rPr lang="en-US" sz="1900" kern="100" dirty="0">
                <a:latin typeface="Times New Roman" panose="02020603050405020304" pitchFamily="18" charset="0"/>
                <a:ea typeface="Calibri" panose="020F0502020204030204" pitchFamily="34" charset="0"/>
                <a:cs typeface="Times New Roman" panose="02020603050405020304" pitchFamily="18" charset="0"/>
              </a:rPr>
              <a:t>All three projects require the following steps from conception to phase III construction: Route 120 and Route 59 projects enhance existing underdeveloped infrastructure, while Route 53 projects constitute a new project to enhance the interconnection of current infrastructure and communities. The planning steps work to meet Goal 2 in the 2023-2028 Transportation Improvement Plan and are listed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 1: Outline of Program Steps </a:t>
            </a:r>
            <a:r>
              <a:rPr lang="en-US" sz="1900" kern="100" dirty="0">
                <a:solidFill>
                  <a:srgbClr val="2E74B5"/>
                </a:solidFill>
                <a:effectLst>
                  <a:outerShdw blurRad="38100" dist="25400" dir="5400000" algn="ctr">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(Lake County DOT, 2022)</a:t>
            </a:r>
            <a:r>
              <a:rPr lang="en-US" sz="1900" kern="100" dirty="0">
                <a:latin typeface="Times New Roman" panose="02020603050405020304" pitchFamily="18" charset="0"/>
                <a:ea typeface="Calibri" panose="020F0502020204030204" pitchFamily="34" charset="0"/>
                <a:cs typeface="Times New Roman" panose="02020603050405020304" pitchFamily="18" charset="0"/>
              </a:rPr>
              <a:t>. Time frames for the project Phases are detailed in </a:t>
            </a:r>
            <a:r>
              <a:rPr lang="en-US" sz="1900" kern="10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Table</a:t>
            </a:r>
            <a:r>
              <a:rPr lang="en-US" sz="1900" kern="100" dirty="0">
                <a:solidFill>
                  <a:srgbClr val="1F4E79"/>
                </a:solidFill>
                <a:latin typeface="Times New Roman" panose="02020603050405020304" pitchFamily="18" charset="0"/>
                <a:ea typeface="Calibri" panose="020F0502020204030204" pitchFamily="34" charset="0"/>
                <a:cs typeface="Times New Roman" panose="02020603050405020304" pitchFamily="18" charset="0"/>
              </a:rPr>
              <a:t> 2 :Project Time Frames.</a:t>
            </a:r>
            <a:endParaRPr lang="en-US" sz="17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33</a:t>
            </a:fld>
            <a:endParaRPr lang="en-US"/>
          </a:p>
        </p:txBody>
      </p:sp>
    </p:spTree>
    <p:extLst>
      <p:ext uri="{BB962C8B-B14F-4D97-AF65-F5344CB8AC3E}">
        <p14:creationId xmlns:p14="http://schemas.microsoft.com/office/powerpoint/2010/main" val="1360392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34</a:t>
            </a:fld>
            <a:endParaRPr lang="en-US"/>
          </a:p>
        </p:txBody>
      </p:sp>
    </p:spTree>
    <p:extLst>
      <p:ext uri="{BB962C8B-B14F-4D97-AF65-F5344CB8AC3E}">
        <p14:creationId xmlns:p14="http://schemas.microsoft.com/office/powerpoint/2010/main" val="13779899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35</a:t>
            </a:fld>
            <a:endParaRPr lang="en-US"/>
          </a:p>
        </p:txBody>
      </p:sp>
    </p:spTree>
    <p:extLst>
      <p:ext uri="{BB962C8B-B14F-4D97-AF65-F5344CB8AC3E}">
        <p14:creationId xmlns:p14="http://schemas.microsoft.com/office/powerpoint/2010/main" val="35224043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36</a:t>
            </a:fld>
            <a:endParaRPr lang="en-US"/>
          </a:p>
        </p:txBody>
      </p:sp>
    </p:spTree>
    <p:extLst>
      <p:ext uri="{BB962C8B-B14F-4D97-AF65-F5344CB8AC3E}">
        <p14:creationId xmlns:p14="http://schemas.microsoft.com/office/powerpoint/2010/main" val="42088645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37</a:t>
            </a:fld>
            <a:endParaRPr lang="en-US"/>
          </a:p>
        </p:txBody>
      </p:sp>
    </p:spTree>
    <p:extLst>
      <p:ext uri="{BB962C8B-B14F-4D97-AF65-F5344CB8AC3E}">
        <p14:creationId xmlns:p14="http://schemas.microsoft.com/office/powerpoint/2010/main" val="2183513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38</a:t>
            </a:fld>
            <a:endParaRPr lang="en-US"/>
          </a:p>
        </p:txBody>
      </p:sp>
    </p:spTree>
    <p:extLst>
      <p:ext uri="{BB962C8B-B14F-4D97-AF65-F5344CB8AC3E}">
        <p14:creationId xmlns:p14="http://schemas.microsoft.com/office/powerpoint/2010/main" val="2927060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2815FE-BC4D-474E-9AA3-6983BC3D8777}" type="slidenum">
              <a:rPr lang="en-US" smtClean="0"/>
              <a:t>4</a:t>
            </a:fld>
            <a:endParaRPr lang="en-US"/>
          </a:p>
        </p:txBody>
      </p:sp>
    </p:spTree>
    <p:extLst>
      <p:ext uri="{BB962C8B-B14F-4D97-AF65-F5344CB8AC3E}">
        <p14:creationId xmlns:p14="http://schemas.microsoft.com/office/powerpoint/2010/main" val="2748049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Lake County, Illinois, is home to a diverse population of 713,000 people, with the three largest ethnic groups being White (Non-Hispanic 420,000), White (Hispanic 162,000), and Asian (Non-Hispanic 60,000). The Hispanic population is 22.8% of the total, representing the fastest-growing segment of Lake County’s population. The foreign-born population is 18.8% </a:t>
            </a:r>
            <a:r>
              <a:rPr lang="en-US" sz="1900" b="1" i="1" kern="100" dirty="0">
                <a:latin typeface="Times New Roman" panose="02020603050405020304" pitchFamily="18" charset="0"/>
                <a:ea typeface="Aptos" panose="020B0004020202020204" pitchFamily="34" charset="0"/>
                <a:cs typeface="Times New Roman" panose="02020603050405020304" pitchFamily="18" charset="0"/>
              </a:rPr>
              <a:t>(See Appendix, </a:t>
            </a:r>
            <a:r>
              <a:rPr lang="en-US" sz="1900" b="1" i="1" kern="100" dirty="0">
                <a:latin typeface="Aptos" panose="020B0004020202020204" pitchFamily="34" charset="0"/>
                <a:ea typeface="Aptos" panose="020B0004020202020204" pitchFamily="34" charset="0"/>
                <a:cs typeface="Times New Roman" panose="02020603050405020304" pitchFamily="18" charset="0"/>
              </a:rPr>
              <a:t>Table 1</a:t>
            </a:r>
            <a:r>
              <a:rPr lang="en-US" sz="1900" b="1" i="1" kern="100" dirty="0">
                <a:latin typeface="Times New Roman" panose="02020603050405020304" pitchFamily="18" charset="0"/>
                <a:ea typeface="Aptos" panose="020B0004020202020204" pitchFamily="34" charset="0"/>
                <a:cs typeface="Times New Roman" panose="02020603050405020304" pitchFamily="18" charset="0"/>
              </a:rPr>
              <a:t>)</a:t>
            </a:r>
            <a:r>
              <a:rPr lang="en-US" sz="1900" kern="100" dirty="0">
                <a:latin typeface="Times New Roman" panose="02020603050405020304" pitchFamily="18" charset="0"/>
                <a:ea typeface="Aptos" panose="020B0004020202020204" pitchFamily="34" charset="0"/>
                <a:cs typeface="Times New Roman" panose="02020603050405020304" pitchFamily="18" charset="0"/>
              </a:rPr>
              <a:t> (FRED Economic Data, 2024). While the U.S. population growth has slowed, Lake County’s population has seen virtually no increase. This is problematic as economic prosperity statistically doesn’t follow a stagnant or falling population. It typically follows a path to declining living standards and disinvestment (FRED Economic Data, 2024).</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5</a:t>
            </a:fld>
            <a:endParaRPr lang="en-US"/>
          </a:p>
        </p:txBody>
      </p:sp>
    </p:spTree>
    <p:extLst>
      <p:ext uri="{BB962C8B-B14F-4D97-AF65-F5344CB8AC3E}">
        <p14:creationId xmlns:p14="http://schemas.microsoft.com/office/powerpoint/2010/main" val="425957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46"/>
              </a:spcAft>
            </a:pPr>
            <a:r>
              <a:rPr lang="en-US" sz="1900" kern="100" dirty="0">
                <a:latin typeface="Times New Roman" panose="02020603050405020304" pitchFamily="18" charset="0"/>
                <a:ea typeface="Times New Roman" panose="02020603050405020304" pitchFamily="18" charset="0"/>
                <a:cs typeface="Times New Roman" panose="02020603050405020304" pitchFamily="18" charset="0"/>
              </a:rPr>
              <a:t>Lake County's commitment to workforce development is evident in its collaborative workforce plan with key partners and stakeholders. This plan provides innovative strategies and initiatives to develop, align, and integrate the region and local area workforce development. Lake County’s labor force is 368,735 people, and its unemployment rate is 4.7% (Lake County Workforce Development Bureau, 2020). The workforce population is growing older and becoming more diverse, with Spanish being the most common non-English language (18.5%), followed by Russian (1.44%) and Polish (1.19%) (</a:t>
            </a:r>
            <a:r>
              <a:rPr lang="en-US" sz="19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Lake County Planning, Building &amp; Development, 2024).</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6</a:t>
            </a:fld>
            <a:endParaRPr lang="en-US"/>
          </a:p>
        </p:txBody>
      </p:sp>
    </p:spTree>
    <p:extLst>
      <p:ext uri="{BB962C8B-B14F-4D97-AF65-F5344CB8AC3E}">
        <p14:creationId xmlns:p14="http://schemas.microsoft.com/office/powerpoint/2010/main" val="219723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66612">
              <a:lnSpc>
                <a:spcPct val="115000"/>
              </a:lnSpc>
              <a:spcAft>
                <a:spcPts val="846"/>
              </a:spcAft>
              <a:defRPr/>
            </a:pPr>
            <a:r>
              <a:rPr lang="en-US" sz="1900" kern="100" dirty="0">
                <a:latin typeface="Times New Roman" panose="02020603050405020304" pitchFamily="18" charset="0"/>
                <a:ea typeface="Aptos" panose="020B0004020202020204" pitchFamily="34" charset="0"/>
                <a:cs typeface="Times New Roman" panose="02020603050405020304" pitchFamily="18" charset="0"/>
              </a:rPr>
              <a:t>Lake County's challenge is to provide opportunities and train and educate a diverse workforce to meet its employment needs. Educational attainment for the working-aged population will be a driving force for economic development in Lake County. Great Lakes Naval Training Station (23,000), Abbott Laboratories (15,300), Hewitt Associates (5,570), Motorola (5,000), and Kemper Insurance (3,700) are the county’s largest employers (</a:t>
            </a:r>
            <a:r>
              <a:rPr lang="en-US" sz="1900" kern="100" dirty="0">
                <a:solidFill>
                  <a:srgbClr val="000000"/>
                </a:solidFill>
                <a:latin typeface="Times New Roman" panose="02020603050405020304" pitchFamily="18" charset="0"/>
                <a:ea typeface="Aptos" panose="020B0004020202020204" pitchFamily="34" charset="0"/>
                <a:cs typeface="Times New Roman" panose="02020603050405020304" pitchFamily="18" charset="0"/>
              </a:rPr>
              <a:t>Lake County Planning, Building &amp; Development, 2024).</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7</a:t>
            </a:fld>
            <a:endParaRPr lang="en-US"/>
          </a:p>
        </p:txBody>
      </p:sp>
    </p:spTree>
    <p:extLst>
      <p:ext uri="{BB962C8B-B14F-4D97-AF65-F5344CB8AC3E}">
        <p14:creationId xmlns:p14="http://schemas.microsoft.com/office/powerpoint/2010/main" val="50371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46"/>
              </a:spcAft>
            </a:pPr>
            <a:r>
              <a:rPr lang="en-US" sz="1900" kern="100" dirty="0">
                <a:latin typeface="Times New Roman" panose="02020603050405020304" pitchFamily="18" charset="0"/>
                <a:ea typeface="Times New Roman" panose="02020603050405020304" pitchFamily="18" charset="0"/>
                <a:cs typeface="Times New Roman" panose="02020603050405020304" pitchFamily="18" charset="0"/>
              </a:rPr>
              <a:t>The Lake County Health Department monitors the county's environmental concerns. These include air and water quality, ecological and vector-borne diseases, tick and mosquito abatement, solid waste, and well and septic systems. The Lake County Forest Preserve owns and manages over 31,000 acres of land, or 10% of the county, and is the second largest in Illinois. The properties are used for conservation, recreation, education, and flooding mitigation (Lake County, IL., 2024).</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kern="100" dirty="0">
                <a:latin typeface="Times New Roman" panose="02020603050405020304" pitchFamily="18" charset="0"/>
                <a:ea typeface="Times New Roman" panose="02020603050405020304" pitchFamily="18" charset="0"/>
                <a:cs typeface="Times New Roman" panose="02020603050405020304" pitchFamily="18" charset="0"/>
              </a:rPr>
              <a:t>Lake County’s access to Lake Michigan via the undeveloped shorelines of the Illinois State Beach and the restored Lake County Forest Preserve Fort Sheridan offers free public access and awe-inspiring views from scenic beaches and 70-foot-high bluffs. The Lake County Forest Preserves also offers 35 forest preserves, which include 30,700 acres of preserved wild areas and 209 miles of walking, biking, and equestrian trails (Lake County Forest Preserves, 2024). The Chain O’ Lakes is another dominant natural feature comprising 15 lakes covering 7,100 acres (Lake County Forest Preserves, 2024). The Chain O' Lakes has been a preeminent tourism destination since the 19th century, drawing residents of Chicago to the area to enjoy water sports, fishing, and paddling (Lake County, IL., 2024).</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8</a:t>
            </a:fld>
            <a:endParaRPr lang="en-US"/>
          </a:p>
        </p:txBody>
      </p:sp>
    </p:spTree>
    <p:extLst>
      <p:ext uri="{BB962C8B-B14F-4D97-AF65-F5344CB8AC3E}">
        <p14:creationId xmlns:p14="http://schemas.microsoft.com/office/powerpoint/2010/main" val="3918611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1</a:t>
            </a: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 Water and sewer infrastructure</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The water and sewer systems in Lake County are specifically built to accommodate the needs of both residential and commercial development. Given the region's susceptibility to floods due to its flat topography and proximity to Lake Michigan and other inland bodies of water, stormwater management plays a crucial role. The Lake County Stormwater Management Commission is critically responsible for preserving and improving these systems to reduce the dangers of floods and maintain water quality.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2. Communication networks and high-speed internet access</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Access to high-speed internet is crucial for facilitating economic activities and improving the overall well-being of individuals in a community. Lake County actively encourages the availability of high-speed internet for small businesses and has implemented policies to facilitate the installation of sophisticated telecommunications infrastructure. The region's economic development strategies prioritize the enhancement and expansion of broadband services, with a particular focus on communities that still need to receive sufficient investment.</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b="1" kern="100" dirty="0">
                <a:solidFill>
                  <a:srgbClr val="0B769F"/>
                </a:solidFill>
                <a:latin typeface="Times New Roman" panose="02020603050405020304" pitchFamily="18" charset="0"/>
                <a:ea typeface="Aptos" panose="020B0004020202020204" pitchFamily="34" charset="0"/>
                <a:cs typeface="Times New Roman" panose="02020603050405020304" pitchFamily="18" charset="0"/>
              </a:rPr>
              <a:t>3. Systems for the Distribution of Energy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r>
              <a:rPr lang="en-US" sz="1900" kern="100" dirty="0">
                <a:latin typeface="Times New Roman" panose="02020603050405020304" pitchFamily="18" charset="0"/>
                <a:ea typeface="Aptos" panose="020B0004020202020204" pitchFamily="34" charset="0"/>
                <a:cs typeface="Times New Roman" panose="02020603050405020304" pitchFamily="18" charset="0"/>
              </a:rPr>
              <a:t>Lake County's energy infrastructure includes the transmission and distribution of electricity and natural gas, overseen by a combination of public and private enterprises. Measures are being taken to strengthen these systems against environmental influences, such as the burial of power cables to minimize interruptions. The county is also investigating sustainable practices and investing in renewable energy sources to improve its energy infrastructure's durability and long-term viability.</a:t>
            </a:r>
            <a:endParaRPr lang="en-US" sz="19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46"/>
              </a:spcAft>
            </a:pPr>
            <a:endParaRPr lang="en-US" sz="19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2815FE-BC4D-474E-9AA3-6983BC3D8777}" type="slidenum">
              <a:rPr lang="en-US" smtClean="0"/>
              <a:t>9</a:t>
            </a:fld>
            <a:endParaRPr lang="en-US"/>
          </a:p>
        </p:txBody>
      </p:sp>
    </p:spTree>
    <p:extLst>
      <p:ext uri="{BB962C8B-B14F-4D97-AF65-F5344CB8AC3E}">
        <p14:creationId xmlns:p14="http://schemas.microsoft.com/office/powerpoint/2010/main" val="2333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177DF1D-D731-86FC-22F9-00221AD8C227}"/>
              </a:ext>
            </a:extLst>
          </p:cNvPr>
          <p:cNvSpPr>
            <a:spLocks noGrp="1"/>
          </p:cNvSpPr>
          <p:nvPr>
            <p:ph type="pic" sz="quarter" idx="10"/>
          </p:nvPr>
        </p:nvSpPr>
        <p:spPr>
          <a:xfrm>
            <a:off x="1289143" y="440217"/>
            <a:ext cx="9613711" cy="2327086"/>
          </a:xfrm>
          <a:ln w="15875">
            <a:solidFill>
              <a:schemeClr val="accent1"/>
            </a:solidFill>
          </a:ln>
        </p:spPr>
        <p:txBody>
          <a:bodyPr anchor="ctr">
            <a:noAutofit/>
          </a:bodyPr>
          <a:lstStyle>
            <a:lvl1pPr marL="0" indent="0" algn="ctr">
              <a:buNone/>
              <a:defRPr>
                <a:solidFill>
                  <a:schemeClr val="accent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C7A4FE67-D925-EFE3-2BA5-C28DA7C030D8}"/>
              </a:ext>
            </a:extLst>
          </p:cNvPr>
          <p:cNvSpPr>
            <a:spLocks noGrp="1"/>
          </p:cNvSpPr>
          <p:nvPr>
            <p:ph type="ctrTitle"/>
          </p:nvPr>
        </p:nvSpPr>
        <p:spPr>
          <a:xfrm>
            <a:off x="1143000" y="3236976"/>
            <a:ext cx="6867144" cy="2386584"/>
          </a:xfrm>
        </p:spPr>
        <p:txBody>
          <a:bodyPr anchor="b">
            <a:noAutofit/>
          </a:bodyPr>
          <a:lstStyle>
            <a:lvl1pPr algn="l">
              <a:defRPr sz="6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3D58524-513B-3FD2-4ED0-CB0CA3A3DF58}"/>
              </a:ext>
            </a:extLst>
          </p:cNvPr>
          <p:cNvSpPr>
            <a:spLocks noGrp="1"/>
          </p:cNvSpPr>
          <p:nvPr>
            <p:ph type="subTitle" idx="1"/>
          </p:nvPr>
        </p:nvSpPr>
        <p:spPr>
          <a:xfrm>
            <a:off x="6327648" y="5971032"/>
            <a:ext cx="3776472" cy="530352"/>
          </a:xfrm>
        </p:spPr>
        <p:txBody>
          <a:bodyPr>
            <a:noAutofit/>
          </a:bodyPr>
          <a:lstStyle>
            <a:lvl1pPr marL="0" indent="0" algn="ctr">
              <a:buNone/>
              <a:defRPr sz="2000">
                <a:solidFill>
                  <a:schemeClr val="accent1"/>
                </a:solidFill>
                <a:latin typeface="Gill Sans Nova Light" panose="020B03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AAA2A54F-058C-EF24-C892-91614AF2D7E8}"/>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A313A15-57C2-5BD9-DE2B-442792010C5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D750DB-651A-3C95-E822-712897C2D5A4}"/>
              </a:ext>
            </a:extLst>
          </p:cNvPr>
          <p:cNvCxnSpPr>
            <a:cxnSpLocks/>
          </p:cNvCxnSpPr>
          <p:nvPr userDrawn="1"/>
        </p:nvCxnSpPr>
        <p:spPr>
          <a:xfrm>
            <a:off x="398366" y="3226467"/>
            <a:ext cx="11395267" cy="443"/>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136281F-EE75-A92A-B85E-00B02B5C0B67}"/>
              </a:ext>
            </a:extLst>
          </p:cNvPr>
          <p:cNvCxnSpPr>
            <a:cxnSpLocks/>
          </p:cNvCxnSpPr>
          <p:nvPr userDrawn="1"/>
        </p:nvCxnSpPr>
        <p:spPr>
          <a:xfrm>
            <a:off x="-11430" y="6165891"/>
            <a:ext cx="6339792"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5B98AA9-64E2-C5F9-3E90-D02F312EDC52}"/>
              </a:ext>
            </a:extLst>
          </p:cNvPr>
          <p:cNvCxnSpPr>
            <a:cxnSpLocks/>
          </p:cNvCxnSpPr>
          <p:nvPr userDrawn="1"/>
        </p:nvCxnSpPr>
        <p:spPr>
          <a:xfrm>
            <a:off x="10103564" y="6165891"/>
            <a:ext cx="208843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tx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FEDE488-304D-8F7B-7181-CB5794855926}"/>
              </a:ext>
            </a:extLst>
          </p:cNvPr>
          <p:cNvCxnSpPr>
            <a:cxnSpLocks/>
          </p:cNvCxnSpPr>
          <p:nvPr userDrawn="1"/>
        </p:nvCxnSpPr>
        <p:spPr>
          <a:xfrm>
            <a:off x="1565155" y="1983947"/>
            <a:ext cx="1062684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73152"/>
            <a:ext cx="3227832" cy="969264"/>
          </a:xfrm>
        </p:spPr>
        <p:txBody>
          <a:bodyPr/>
          <a:lstStyle>
            <a:lvl1pPr>
              <a:defRPr>
                <a:solidFill>
                  <a:schemeClr val="accent1"/>
                </a:solidFill>
              </a:defRPr>
            </a:lvl1p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59436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51206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51206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01752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2916936"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2916936"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5440680"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535838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535838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Picture Placeholder 31">
            <a:extLst>
              <a:ext uri="{FF2B5EF4-FFF2-40B4-BE49-F238E27FC236}">
                <a16:creationId xmlns:a16="http://schemas.microsoft.com/office/drawing/2014/main" id="{8AC38C98-F011-6729-EA3D-B9F72D88DBB5}"/>
              </a:ext>
            </a:extLst>
          </p:cNvPr>
          <p:cNvSpPr>
            <a:spLocks noGrp="1"/>
          </p:cNvSpPr>
          <p:nvPr>
            <p:ph type="pic" sz="quarter" idx="25"/>
          </p:nvPr>
        </p:nvSpPr>
        <p:spPr>
          <a:xfrm>
            <a:off x="7744968"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01D32DAF-E8E7-6294-0961-BC9CCFB6F413}"/>
              </a:ext>
            </a:extLst>
          </p:cNvPr>
          <p:cNvSpPr>
            <a:spLocks noGrp="1"/>
          </p:cNvSpPr>
          <p:nvPr>
            <p:ph type="body" idx="16"/>
          </p:nvPr>
        </p:nvSpPr>
        <p:spPr>
          <a:xfrm>
            <a:off x="764438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8" name="Text Placeholder 2">
            <a:extLst>
              <a:ext uri="{FF2B5EF4-FFF2-40B4-BE49-F238E27FC236}">
                <a16:creationId xmlns:a16="http://schemas.microsoft.com/office/drawing/2014/main" id="{C9875650-BD0D-32C5-3819-F8C14365B414}"/>
              </a:ext>
            </a:extLst>
          </p:cNvPr>
          <p:cNvSpPr>
            <a:spLocks noGrp="1"/>
          </p:cNvSpPr>
          <p:nvPr>
            <p:ph type="body" idx="21"/>
          </p:nvPr>
        </p:nvSpPr>
        <p:spPr>
          <a:xfrm>
            <a:off x="764438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10204704" y="1481328"/>
            <a:ext cx="969264" cy="969264"/>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10113264" y="2743200"/>
            <a:ext cx="1389888" cy="466344"/>
          </a:xfrm>
        </p:spPr>
        <p:txBody>
          <a:bodyPr anchor="ctr"/>
          <a:lstStyle>
            <a:lvl1pPr marL="0" indent="0">
              <a:lnSpc>
                <a:spcPct val="100000"/>
              </a:lnSpc>
              <a:spcBef>
                <a:spcPts val="0"/>
              </a:spcBef>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10113264" y="3218688"/>
            <a:ext cx="1801368" cy="1481328"/>
          </a:xfrm>
        </p:spPr>
        <p:txBody>
          <a:bodyPr anchor="t"/>
          <a:lstStyle>
            <a:lvl1pPr marL="0" indent="0">
              <a:lnSpc>
                <a:spcPct val="100000"/>
              </a:lnSpc>
              <a:spcBef>
                <a:spcPts val="0"/>
              </a:spcBef>
              <a:buNone/>
              <a:defRPr sz="18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8" name="Straight Connector 7">
            <a:extLst>
              <a:ext uri="{FF2B5EF4-FFF2-40B4-BE49-F238E27FC236}">
                <a16:creationId xmlns:a16="http://schemas.microsoft.com/office/drawing/2014/main" id="{DEEA677E-8DEA-5E75-BA4B-23D1BA7F8E99}"/>
              </a:ext>
            </a:extLst>
          </p:cNvPr>
          <p:cNvCxnSpPr>
            <a:cxnSpLocks/>
          </p:cNvCxnSpPr>
          <p:nvPr userDrawn="1"/>
        </p:nvCxnSpPr>
        <p:spPr>
          <a:xfrm>
            <a:off x="3866404" y="52254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3319DB-4A46-5428-C6CC-D0751895D66F}"/>
              </a:ext>
            </a:extLst>
          </p:cNvPr>
          <p:cNvCxnSpPr>
            <a:cxnSpLocks/>
          </p:cNvCxnSpPr>
          <p:nvPr userDrawn="1"/>
        </p:nvCxnSpPr>
        <p:spPr>
          <a:xfrm>
            <a:off x="0" y="5757057"/>
            <a:ext cx="8504858"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2B810B-B523-F767-647B-12432989B2E9}"/>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Text Placeholder 16">
            <a:extLst>
              <a:ext uri="{FF2B5EF4-FFF2-40B4-BE49-F238E27FC236}">
                <a16:creationId xmlns:a16="http://schemas.microsoft.com/office/drawing/2014/main" id="{2A089CB3-1FD6-52E9-890B-0C5EC799D8A1}"/>
              </a:ext>
            </a:extLst>
          </p:cNvPr>
          <p:cNvSpPr>
            <a:spLocks noGrp="1"/>
          </p:cNvSpPr>
          <p:nvPr>
            <p:ph type="body" sz="quarter" idx="13"/>
          </p:nvPr>
        </p:nvSpPr>
        <p:spPr>
          <a:xfrm>
            <a:off x="8836655" y="5143104"/>
            <a:ext cx="3355345" cy="1252728"/>
          </a:xfrm>
        </p:spPr>
        <p:txBody>
          <a:bodyPr anchor="ctr"/>
          <a:lstStyle>
            <a:lvl1pPr marL="0" indent="0">
              <a:buNone/>
              <a:defRPr sz="4000">
                <a:solidFill>
                  <a:schemeClr val="accent1"/>
                </a:solidFill>
                <a:latin typeface="+mj-lt"/>
              </a:defRPr>
            </a:lvl1pPr>
          </a:lstStyle>
          <a:p>
            <a:pPr lvl="0"/>
            <a:r>
              <a:rPr lang="en-US"/>
              <a:t>Click to edit Master text styles</a:t>
            </a:r>
          </a:p>
        </p:txBody>
      </p:sp>
    </p:spTree>
    <p:extLst>
      <p:ext uri="{BB962C8B-B14F-4D97-AF65-F5344CB8AC3E}">
        <p14:creationId xmlns:p14="http://schemas.microsoft.com/office/powerpoint/2010/main" val="19612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0672C-3B98-424B-3047-A14FF403A81D}"/>
              </a:ext>
            </a:extLst>
          </p:cNvPr>
          <p:cNvSpPr>
            <a:spLocks noGrp="1"/>
          </p:cNvSpPr>
          <p:nvPr>
            <p:ph type="title"/>
          </p:nvPr>
        </p:nvSpPr>
        <p:spPr>
          <a:xfrm>
            <a:off x="466344" y="36576"/>
            <a:ext cx="5294376" cy="969264"/>
          </a:xfrm>
        </p:spPr>
        <p:txBody>
          <a:bodyPr/>
          <a:lstStyle>
            <a:lvl1pPr>
              <a:lnSpc>
                <a:spcPct val="100000"/>
              </a:lnSpc>
              <a:defRPr>
                <a:solidFill>
                  <a:schemeClr val="accent1"/>
                </a:solidFill>
              </a:defRPr>
            </a:lvl1pPr>
          </a:lstStyle>
          <a:p>
            <a:r>
              <a:rPr lang="en-US"/>
              <a:t>Click to edit Master title style</a:t>
            </a:r>
            <a:endParaRPr lang="en-US" dirty="0"/>
          </a:p>
        </p:txBody>
      </p:sp>
      <p:sp>
        <p:nvSpPr>
          <p:cNvPr id="22" name="Picture Placeholder 20">
            <a:extLst>
              <a:ext uri="{FF2B5EF4-FFF2-40B4-BE49-F238E27FC236}">
                <a16:creationId xmlns:a16="http://schemas.microsoft.com/office/drawing/2014/main" id="{656258F0-1496-C756-9648-B7772E2B1113}"/>
              </a:ext>
            </a:extLst>
          </p:cNvPr>
          <p:cNvSpPr>
            <a:spLocks noGrp="1"/>
          </p:cNvSpPr>
          <p:nvPr>
            <p:ph type="pic" sz="quarter" idx="13"/>
          </p:nvPr>
        </p:nvSpPr>
        <p:spPr>
          <a:xfrm>
            <a:off x="444501" y="1592221"/>
            <a:ext cx="5207000" cy="4292599"/>
          </a:xfrm>
          <a:ln w="15875">
            <a:solidFill>
              <a:schemeClr val="accent1"/>
            </a:solidFill>
          </a:ln>
        </p:spPr>
        <p:txBody>
          <a:bodyPr anchor="ctr"/>
          <a:lstStyle>
            <a:lvl1pPr marL="0" indent="0" algn="ctr">
              <a:buFontTx/>
              <a:buNone/>
              <a:defRPr>
                <a:solidFill>
                  <a:schemeClr val="accent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39399D7D-8B9F-47AD-ACF1-0FAA45069006}"/>
              </a:ext>
            </a:extLst>
          </p:cNvPr>
          <p:cNvSpPr>
            <a:spLocks noGrp="1"/>
          </p:cNvSpPr>
          <p:nvPr>
            <p:ph type="body" idx="1"/>
          </p:nvPr>
        </p:nvSpPr>
        <p:spPr>
          <a:xfrm>
            <a:off x="6565392" y="740664"/>
            <a:ext cx="5157787" cy="466344"/>
          </a:xfrm>
        </p:spPr>
        <p:txBody>
          <a:bodyPr anchor="ctr"/>
          <a:lstStyle>
            <a:lvl1pPr marL="0" indent="0">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E9DC0-11F7-BF92-00BF-7C7E94670C1C}"/>
              </a:ext>
            </a:extLst>
          </p:cNvPr>
          <p:cNvSpPr>
            <a:spLocks noGrp="1"/>
          </p:cNvSpPr>
          <p:nvPr>
            <p:ph sz="half" idx="2"/>
          </p:nvPr>
        </p:nvSpPr>
        <p:spPr>
          <a:xfrm>
            <a:off x="6565392" y="1417320"/>
            <a:ext cx="5157787" cy="2029968"/>
          </a:xfrm>
        </p:spPr>
        <p:txBody>
          <a:bodyPr/>
          <a:lstStyle>
            <a:lvl1pPr>
              <a:lnSpc>
                <a:spcPct val="100000"/>
              </a:lnSpc>
              <a:spcBef>
                <a:spcPts val="1800"/>
              </a:spcBef>
              <a:defRPr sz="1800">
                <a:solidFill>
                  <a:schemeClr val="accent1"/>
                </a:solidFill>
              </a:defRPr>
            </a:lvl1pPr>
            <a:lvl2pPr>
              <a:lnSpc>
                <a:spcPct val="100000"/>
              </a:lnSpc>
              <a:spcBef>
                <a:spcPts val="600"/>
              </a:spcBef>
              <a:defRPr sz="1600">
                <a:solidFill>
                  <a:schemeClr val="accent1"/>
                </a:solidFill>
              </a:defRPr>
            </a:lvl2pPr>
            <a:lvl3pPr>
              <a:lnSpc>
                <a:spcPct val="100000"/>
              </a:lnSpc>
              <a:spcBef>
                <a:spcPts val="600"/>
              </a:spcBef>
              <a:defRPr sz="1400">
                <a:solidFill>
                  <a:schemeClr val="accent1"/>
                </a:solidFill>
              </a:defRPr>
            </a:lvl3pPr>
            <a:lvl4pPr>
              <a:lnSpc>
                <a:spcPct val="100000"/>
              </a:lnSpc>
              <a:spcBef>
                <a:spcPts val="600"/>
              </a:spcBef>
              <a:defRPr sz="1200">
                <a:solidFill>
                  <a:schemeClr val="accent1"/>
                </a:solidFill>
              </a:defRPr>
            </a:lvl4pPr>
            <a:lvl5pPr>
              <a:lnSpc>
                <a:spcPct val="100000"/>
              </a:lnSpc>
              <a:spcBef>
                <a:spcPts val="60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A110F4B-383C-979A-7C67-60731A902CCF}"/>
              </a:ext>
            </a:extLst>
          </p:cNvPr>
          <p:cNvSpPr>
            <a:spLocks noGrp="1"/>
          </p:cNvSpPr>
          <p:nvPr>
            <p:ph type="body" sz="quarter" idx="3"/>
          </p:nvPr>
        </p:nvSpPr>
        <p:spPr>
          <a:xfrm>
            <a:off x="6565392" y="3941064"/>
            <a:ext cx="5183188" cy="466344"/>
          </a:xfrm>
        </p:spPr>
        <p:txBody>
          <a:bodyPr anchor="ctr"/>
          <a:lstStyle>
            <a:lvl1pPr marL="0" indent="0">
              <a:buNone/>
              <a:defRPr sz="2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58E51B-C92F-F9B7-5D67-2EE0685CCF12}"/>
              </a:ext>
            </a:extLst>
          </p:cNvPr>
          <p:cNvSpPr>
            <a:spLocks noGrp="1"/>
          </p:cNvSpPr>
          <p:nvPr>
            <p:ph sz="quarter" idx="4"/>
          </p:nvPr>
        </p:nvSpPr>
        <p:spPr>
          <a:xfrm>
            <a:off x="6565392" y="4485555"/>
            <a:ext cx="5183188" cy="1197864"/>
          </a:xfrm>
        </p:spPr>
        <p:txBody>
          <a:bodyPr/>
          <a:lstStyle>
            <a:lvl1pPr>
              <a:lnSpc>
                <a:spcPct val="100000"/>
              </a:lnSpc>
              <a:spcBef>
                <a:spcPts val="1800"/>
              </a:spcBef>
              <a:defRPr sz="1800">
                <a:solidFill>
                  <a:schemeClr val="accent1"/>
                </a:solidFill>
              </a:defRPr>
            </a:lvl1pPr>
            <a:lvl2pPr>
              <a:lnSpc>
                <a:spcPct val="100000"/>
              </a:lnSpc>
              <a:spcBef>
                <a:spcPts val="600"/>
              </a:spcBef>
              <a:defRPr sz="1600">
                <a:solidFill>
                  <a:schemeClr val="accent1"/>
                </a:solidFill>
              </a:defRPr>
            </a:lvl2pPr>
            <a:lvl3pPr>
              <a:lnSpc>
                <a:spcPct val="100000"/>
              </a:lnSpc>
              <a:spcBef>
                <a:spcPts val="600"/>
              </a:spcBef>
              <a:defRPr sz="1400">
                <a:solidFill>
                  <a:schemeClr val="accent1"/>
                </a:solidFill>
              </a:defRPr>
            </a:lvl3pPr>
            <a:lvl4pPr>
              <a:lnSpc>
                <a:spcPct val="100000"/>
              </a:lnSpc>
              <a:spcBef>
                <a:spcPts val="600"/>
              </a:spcBef>
              <a:defRPr sz="1200">
                <a:solidFill>
                  <a:schemeClr val="accent1"/>
                </a:solidFill>
              </a:defRPr>
            </a:lvl4pPr>
            <a:lvl5pPr>
              <a:lnSpc>
                <a:spcPct val="100000"/>
              </a:lnSpc>
              <a:spcBef>
                <a:spcPts val="60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2F376A9B-4626-290B-917F-B57D35120DB4}"/>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8" name="Footer Placeholder 7">
            <a:extLst>
              <a:ext uri="{FF2B5EF4-FFF2-40B4-BE49-F238E27FC236}">
                <a16:creationId xmlns:a16="http://schemas.microsoft.com/office/drawing/2014/main" id="{7147E33F-E2CD-B99B-7A79-CDC2550A1465}"/>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7" name="Date Placeholder 6">
            <a:extLst>
              <a:ext uri="{FF2B5EF4-FFF2-40B4-BE49-F238E27FC236}">
                <a16:creationId xmlns:a16="http://schemas.microsoft.com/office/drawing/2014/main" id="{7427C822-3603-1035-6BD5-07AEADACE876}"/>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11" name="Straight Connector 10">
            <a:extLst>
              <a:ext uri="{FF2B5EF4-FFF2-40B4-BE49-F238E27FC236}">
                <a16:creationId xmlns:a16="http://schemas.microsoft.com/office/drawing/2014/main" id="{BE816DB4-C374-189A-F1F8-5F1B43EC2B71}"/>
              </a:ext>
            </a:extLst>
          </p:cNvPr>
          <p:cNvCxnSpPr>
            <a:cxnSpLocks/>
          </p:cNvCxnSpPr>
          <p:nvPr userDrawn="1"/>
        </p:nvCxnSpPr>
        <p:spPr>
          <a:xfrm>
            <a:off x="0" y="1037557"/>
            <a:ext cx="6096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FEC7540-FB09-0AE1-04FF-3706800F4DB6}"/>
              </a:ext>
            </a:extLst>
          </p:cNvPr>
          <p:cNvCxnSpPr>
            <a:cxnSpLocks/>
          </p:cNvCxnSpPr>
          <p:nvPr userDrawn="1"/>
        </p:nvCxnSpPr>
        <p:spPr>
          <a:xfrm flipV="1">
            <a:off x="6096000" y="0"/>
            <a:ext cx="0" cy="643948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9421D4-0B4D-95CB-4FCB-E139DCBAD9BB}"/>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848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0F0B75-DD75-7194-E40A-3AA5DD203B15}"/>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9" name="Rectangle 8">
            <a:extLst>
              <a:ext uri="{FF2B5EF4-FFF2-40B4-BE49-F238E27FC236}">
                <a16:creationId xmlns:a16="http://schemas.microsoft.com/office/drawing/2014/main" id="{AEB85F28-9AE2-01CA-E801-96F2F2ACC4FE}"/>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64008"/>
            <a:ext cx="8165592" cy="969264"/>
          </a:xfrm>
        </p:spPr>
        <p:txBody>
          <a:bodyPr/>
          <a:lstStyle>
            <a:lvl1pPr algn="ctr">
              <a:defRPr/>
            </a:lvl1pPr>
          </a:lstStyle>
          <a:p>
            <a:r>
              <a:rPr lang="en-US"/>
              <a:t>Click to edit Master title style</a:t>
            </a:r>
            <a:endParaRPr lang="en-US" dirty="0"/>
          </a:p>
        </p:txBody>
      </p:sp>
      <p:sp>
        <p:nvSpPr>
          <p:cNvPr id="21" name="Text Placeholder 2">
            <a:extLst>
              <a:ext uri="{FF2B5EF4-FFF2-40B4-BE49-F238E27FC236}">
                <a16:creationId xmlns:a16="http://schemas.microsoft.com/office/drawing/2014/main" id="{77B3A0F7-4877-4804-831D-E094CB4C49B3}"/>
              </a:ext>
            </a:extLst>
          </p:cNvPr>
          <p:cNvSpPr>
            <a:spLocks noGrp="1"/>
          </p:cNvSpPr>
          <p:nvPr>
            <p:ph type="body" idx="13"/>
          </p:nvPr>
        </p:nvSpPr>
        <p:spPr>
          <a:xfrm>
            <a:off x="667512" y="1673352"/>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114800" y="1307592"/>
            <a:ext cx="7598664" cy="1197864"/>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a:extLst>
              <a:ext uri="{FF2B5EF4-FFF2-40B4-BE49-F238E27FC236}">
                <a16:creationId xmlns:a16="http://schemas.microsoft.com/office/drawing/2014/main" id="{5160F9ED-11F2-C22D-919C-AD28524B1305}"/>
              </a:ext>
            </a:extLst>
          </p:cNvPr>
          <p:cNvSpPr>
            <a:spLocks noGrp="1"/>
          </p:cNvSpPr>
          <p:nvPr>
            <p:ph type="body" sz="quarter" idx="14"/>
          </p:nvPr>
        </p:nvSpPr>
        <p:spPr>
          <a:xfrm>
            <a:off x="667512" y="3452264"/>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2">
            <a:extLst>
              <a:ext uri="{FF2B5EF4-FFF2-40B4-BE49-F238E27FC236}">
                <a16:creationId xmlns:a16="http://schemas.microsoft.com/office/drawing/2014/main" id="{8C5B491A-910D-96D7-7910-D672B6313334}"/>
              </a:ext>
            </a:extLst>
          </p:cNvPr>
          <p:cNvSpPr>
            <a:spLocks noGrp="1"/>
          </p:cNvSpPr>
          <p:nvPr>
            <p:ph idx="15"/>
          </p:nvPr>
        </p:nvSpPr>
        <p:spPr>
          <a:xfrm>
            <a:off x="4123102" y="3086504"/>
            <a:ext cx="7598664" cy="1197864"/>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4">
            <a:extLst>
              <a:ext uri="{FF2B5EF4-FFF2-40B4-BE49-F238E27FC236}">
                <a16:creationId xmlns:a16="http://schemas.microsoft.com/office/drawing/2014/main" id="{C7845D54-C197-EEDA-099F-45ED6EC803CE}"/>
              </a:ext>
            </a:extLst>
          </p:cNvPr>
          <p:cNvSpPr>
            <a:spLocks noGrp="1"/>
          </p:cNvSpPr>
          <p:nvPr>
            <p:ph type="body" sz="quarter" idx="3"/>
          </p:nvPr>
        </p:nvSpPr>
        <p:spPr>
          <a:xfrm>
            <a:off x="667512" y="5288457"/>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2">
            <a:extLst>
              <a:ext uri="{FF2B5EF4-FFF2-40B4-BE49-F238E27FC236}">
                <a16:creationId xmlns:a16="http://schemas.microsoft.com/office/drawing/2014/main" id="{B00C50B6-D96C-CEAF-4897-329D7DBC41E1}"/>
              </a:ext>
            </a:extLst>
          </p:cNvPr>
          <p:cNvSpPr>
            <a:spLocks noGrp="1"/>
          </p:cNvSpPr>
          <p:nvPr>
            <p:ph idx="16"/>
          </p:nvPr>
        </p:nvSpPr>
        <p:spPr>
          <a:xfrm>
            <a:off x="4114800" y="4922697"/>
            <a:ext cx="7598664" cy="1197864"/>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p>
            <a:r>
              <a:rPr lang="en-US"/>
              <a:t>20XX</a:t>
            </a:r>
            <a:endParaRPr lang="en-US" dirty="0"/>
          </a:p>
        </p:txBody>
      </p:sp>
      <p:cxnSp>
        <p:nvCxnSpPr>
          <p:cNvPr id="8" name="Straight Connector 7">
            <a:extLst>
              <a:ext uri="{FF2B5EF4-FFF2-40B4-BE49-F238E27FC236}">
                <a16:creationId xmlns:a16="http://schemas.microsoft.com/office/drawing/2014/main" id="{B8A273E5-D639-4F22-9056-01A62C38E224}"/>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96F1646-E658-90F3-D203-86B50D2F5DEF}"/>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793165-641B-DB78-F1A5-573C6041DE9A}"/>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4121FCC-C1AD-FD70-0727-3D611AEFAAD4}"/>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890A2E-4E9B-29B4-124F-FBBCB462EB7C}"/>
              </a:ext>
            </a:extLst>
          </p:cNvPr>
          <p:cNvCxnSpPr>
            <a:cxnSpLocks/>
          </p:cNvCxnSpPr>
          <p:nvPr userDrawn="1"/>
        </p:nvCxnSpPr>
        <p:spPr>
          <a:xfrm>
            <a:off x="398366" y="2767098"/>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256AAD6-732C-A795-FCB1-69CE94E3F1C4}"/>
              </a:ext>
            </a:extLst>
          </p:cNvPr>
          <p:cNvCxnSpPr>
            <a:cxnSpLocks/>
          </p:cNvCxnSpPr>
          <p:nvPr userDrawn="1"/>
        </p:nvCxnSpPr>
        <p:spPr>
          <a:xfrm>
            <a:off x="398366" y="4603773"/>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2162417-AD43-4C6C-A3F2-EC7D979B702A}"/>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7348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A4D4F6-5B85-FBD0-E507-B32E94BF2066}"/>
              </a:ext>
            </a:extLst>
          </p:cNvPr>
          <p:cNvSpPr/>
          <p:nvPr userDrawn="1"/>
        </p:nvSpPr>
        <p:spPr>
          <a:xfrm>
            <a:off x="3886830" y="1031243"/>
            <a:ext cx="7906804" cy="540624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lumMod val="20000"/>
                  <a:lumOff val="80000"/>
                </a:schemeClr>
              </a:solidFill>
            </a:endParaRPr>
          </a:p>
        </p:txBody>
      </p:sp>
      <p:sp>
        <p:nvSpPr>
          <p:cNvPr id="11" name="Rectangle 10">
            <a:extLst>
              <a:ext uri="{FF2B5EF4-FFF2-40B4-BE49-F238E27FC236}">
                <a16:creationId xmlns:a16="http://schemas.microsoft.com/office/drawing/2014/main" id="{FD7666C5-50ED-BD11-EBB3-5068C0F8FE27}"/>
              </a:ext>
            </a:extLst>
          </p:cNvPr>
          <p:cNvSpPr/>
          <p:nvPr userDrawn="1"/>
        </p:nvSpPr>
        <p:spPr>
          <a:xfrm>
            <a:off x="409046" y="1042071"/>
            <a:ext cx="3455590" cy="5395417"/>
          </a:xfrm>
          <a:prstGeom prst="rect">
            <a:avLst/>
          </a:prstGeom>
          <a:solidFill>
            <a:schemeClr val="accent6">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itle 1">
            <a:extLst>
              <a:ext uri="{FF2B5EF4-FFF2-40B4-BE49-F238E27FC236}">
                <a16:creationId xmlns:a16="http://schemas.microsoft.com/office/drawing/2014/main" id="{2EAF0B87-8A17-7C9D-202E-F0AC8A92072C}"/>
              </a:ext>
            </a:extLst>
          </p:cNvPr>
          <p:cNvSpPr>
            <a:spLocks noGrp="1"/>
          </p:cNvSpPr>
          <p:nvPr>
            <p:ph type="title"/>
          </p:nvPr>
        </p:nvSpPr>
        <p:spPr>
          <a:xfrm>
            <a:off x="2039112" y="64008"/>
            <a:ext cx="8165592" cy="969264"/>
          </a:xfrm>
        </p:spPr>
        <p:txBody>
          <a:bodyPr/>
          <a:lstStyle>
            <a:lvl1pPr algn="ctr">
              <a:defRPr/>
            </a:lvl1pPr>
          </a:lstStyle>
          <a:p>
            <a:r>
              <a:rPr lang="en-US"/>
              <a:t>Click to edit Master title style</a:t>
            </a:r>
            <a:endParaRPr lang="en-US" dirty="0"/>
          </a:p>
        </p:txBody>
      </p:sp>
      <p:sp>
        <p:nvSpPr>
          <p:cNvPr id="34" name="Text Placeholder 2">
            <a:extLst>
              <a:ext uri="{FF2B5EF4-FFF2-40B4-BE49-F238E27FC236}">
                <a16:creationId xmlns:a16="http://schemas.microsoft.com/office/drawing/2014/main" id="{C766325D-8175-9B95-4BB6-87E3195AAD33}"/>
              </a:ext>
            </a:extLst>
          </p:cNvPr>
          <p:cNvSpPr>
            <a:spLocks noGrp="1"/>
          </p:cNvSpPr>
          <p:nvPr>
            <p:ph type="body" idx="13"/>
          </p:nvPr>
        </p:nvSpPr>
        <p:spPr>
          <a:xfrm>
            <a:off x="667512" y="2155720"/>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2">
            <a:extLst>
              <a:ext uri="{FF2B5EF4-FFF2-40B4-BE49-F238E27FC236}">
                <a16:creationId xmlns:a16="http://schemas.microsoft.com/office/drawing/2014/main" id="{5F9AFE21-B015-59CC-B869-6CA584CD8768}"/>
              </a:ext>
            </a:extLst>
          </p:cNvPr>
          <p:cNvSpPr>
            <a:spLocks noGrp="1"/>
          </p:cNvSpPr>
          <p:nvPr>
            <p:ph idx="1"/>
          </p:nvPr>
        </p:nvSpPr>
        <p:spPr>
          <a:xfrm>
            <a:off x="4114800" y="1283336"/>
            <a:ext cx="7598664" cy="2211112"/>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Text Placeholder 4">
            <a:extLst>
              <a:ext uri="{FF2B5EF4-FFF2-40B4-BE49-F238E27FC236}">
                <a16:creationId xmlns:a16="http://schemas.microsoft.com/office/drawing/2014/main" id="{81CCD754-FDAD-02A0-CC23-AE197F4DA1BE}"/>
              </a:ext>
            </a:extLst>
          </p:cNvPr>
          <p:cNvSpPr>
            <a:spLocks noGrp="1"/>
          </p:cNvSpPr>
          <p:nvPr>
            <p:ph type="body" sz="quarter" idx="3"/>
          </p:nvPr>
        </p:nvSpPr>
        <p:spPr>
          <a:xfrm>
            <a:off x="667512" y="4856116"/>
            <a:ext cx="2907792" cy="466344"/>
          </a:xfrm>
        </p:spPr>
        <p:txBody>
          <a:bodyPr anchor="ctr"/>
          <a:lstStyle>
            <a:lvl1pPr marL="0" indent="0">
              <a:lnSpc>
                <a:spcPct val="100000"/>
              </a:lnSpc>
              <a:spcBef>
                <a:spcPts val="0"/>
              </a:spcBef>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2">
            <a:extLst>
              <a:ext uri="{FF2B5EF4-FFF2-40B4-BE49-F238E27FC236}">
                <a16:creationId xmlns:a16="http://schemas.microsoft.com/office/drawing/2014/main" id="{8DA3CBCD-145A-E531-00B6-F66E3BB91D36}"/>
              </a:ext>
            </a:extLst>
          </p:cNvPr>
          <p:cNvSpPr>
            <a:spLocks noGrp="1"/>
          </p:cNvSpPr>
          <p:nvPr>
            <p:ph idx="16"/>
          </p:nvPr>
        </p:nvSpPr>
        <p:spPr>
          <a:xfrm>
            <a:off x="4114800" y="3983732"/>
            <a:ext cx="7598664" cy="2211112"/>
          </a:xfrm>
        </p:spPr>
        <p:txBody>
          <a:bodyPr anchor="ctr"/>
          <a:lstStyle>
            <a:lvl1pPr marL="283464">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200"/>
            </a:lvl4pPr>
            <a:lvl5pPr>
              <a:lnSpc>
                <a:spcPct val="100000"/>
              </a:lnSpc>
              <a:spcBef>
                <a:spcPts val="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Slide Number Placeholder 5">
            <a:extLst>
              <a:ext uri="{FF2B5EF4-FFF2-40B4-BE49-F238E27FC236}">
                <a16:creationId xmlns:a16="http://schemas.microsoft.com/office/drawing/2014/main" id="{C8C7A88B-B5E6-DF17-298C-3F1D6F2BB4B3}"/>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26" name="Footer Placeholder 4">
            <a:extLst>
              <a:ext uri="{FF2B5EF4-FFF2-40B4-BE49-F238E27FC236}">
                <a16:creationId xmlns:a16="http://schemas.microsoft.com/office/drawing/2014/main" id="{F6BF98F2-CC55-EA67-AFEB-3B9BDA92BA8E}"/>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25" name="Date Placeholder 3">
            <a:extLst>
              <a:ext uri="{FF2B5EF4-FFF2-40B4-BE49-F238E27FC236}">
                <a16:creationId xmlns:a16="http://schemas.microsoft.com/office/drawing/2014/main" id="{80D6DCDD-07F4-F7F0-12E1-CAF3B5CCCE7E}"/>
              </a:ext>
            </a:extLst>
          </p:cNvPr>
          <p:cNvSpPr>
            <a:spLocks noGrp="1"/>
          </p:cNvSpPr>
          <p:nvPr>
            <p:ph type="dt" sz="half" idx="10"/>
          </p:nvPr>
        </p:nvSpPr>
        <p:spPr>
          <a:xfrm>
            <a:off x="10622471" y="6517634"/>
            <a:ext cx="950260" cy="274320"/>
          </a:xfrm>
        </p:spPr>
        <p:txBody>
          <a:bodyPr/>
          <a:lstStyle/>
          <a:p>
            <a:r>
              <a:rPr lang="en-US"/>
              <a:t>20XX</a:t>
            </a:r>
            <a:endParaRPr lang="en-US" dirty="0"/>
          </a:p>
        </p:txBody>
      </p:sp>
      <p:cxnSp>
        <p:nvCxnSpPr>
          <p:cNvPr id="28" name="Straight Connector 27">
            <a:extLst>
              <a:ext uri="{FF2B5EF4-FFF2-40B4-BE49-F238E27FC236}">
                <a16:creationId xmlns:a16="http://schemas.microsoft.com/office/drawing/2014/main" id="{F526EBCF-823D-784A-BF8D-A377758CEB81}"/>
              </a:ext>
            </a:extLst>
          </p:cNvPr>
          <p:cNvCxnSpPr>
            <a:cxnSpLocks/>
          </p:cNvCxnSpPr>
          <p:nvPr userDrawn="1"/>
        </p:nvCxnSpPr>
        <p:spPr>
          <a:xfrm>
            <a:off x="398366" y="103869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D6E25F4-4D19-CCBB-9F09-7369C86AAD57}"/>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6A4D074-D2CA-D6E0-115B-1CEDA471F0F3}"/>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B039A31-257E-2036-4142-307DD91B05CC}"/>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39C06B9-E1A2-A881-C800-86FBB69963F9}"/>
              </a:ext>
            </a:extLst>
          </p:cNvPr>
          <p:cNvCxnSpPr>
            <a:cxnSpLocks/>
          </p:cNvCxnSpPr>
          <p:nvPr userDrawn="1"/>
        </p:nvCxnSpPr>
        <p:spPr>
          <a:xfrm>
            <a:off x="398366" y="3739090"/>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DDBBDAB-1770-6117-02A2-DF798EAD6320}"/>
              </a:ext>
            </a:extLst>
          </p:cNvPr>
          <p:cNvCxnSpPr>
            <a:cxnSpLocks/>
          </p:cNvCxnSpPr>
          <p:nvPr userDrawn="1"/>
        </p:nvCxnSpPr>
        <p:spPr>
          <a:xfrm flipV="1">
            <a:off x="3864636" y="1031243"/>
            <a:ext cx="0" cy="54072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785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4">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833872" y="4389120"/>
            <a:ext cx="4709160" cy="1645920"/>
          </a:xfrm>
        </p:spPr>
        <p:txBody>
          <a:bodyPr/>
          <a:lstStyle>
            <a:lvl1pPr algn="ctr">
              <a:defRPr sz="7200">
                <a:solidFill>
                  <a:schemeClr val="accent1"/>
                </a:solidFill>
              </a:defRPr>
            </a:lvl1pPr>
          </a:lstStyle>
          <a:p>
            <a:r>
              <a:rPr lang="en-US"/>
              <a:t>Click to edit Master title style</a:t>
            </a:r>
            <a:endParaRPr lang="en-US" dirty="0"/>
          </a:p>
        </p:txBody>
      </p:sp>
      <p:sp>
        <p:nvSpPr>
          <p:cNvPr id="23" name="Content Placeholder 2">
            <a:extLst>
              <a:ext uri="{FF2B5EF4-FFF2-40B4-BE49-F238E27FC236}">
                <a16:creationId xmlns:a16="http://schemas.microsoft.com/office/drawing/2014/main" id="{FD728F67-F092-A253-7F58-A329D8F43858}"/>
              </a:ext>
            </a:extLst>
          </p:cNvPr>
          <p:cNvSpPr>
            <a:spLocks noGrp="1"/>
          </p:cNvSpPr>
          <p:nvPr>
            <p:ph idx="1"/>
          </p:nvPr>
        </p:nvSpPr>
        <p:spPr>
          <a:xfrm>
            <a:off x="2011680" y="2130552"/>
            <a:ext cx="8165592" cy="1755648"/>
          </a:xfrm>
        </p:spPr>
        <p:txBody>
          <a:bodyPr/>
          <a:lstStyle>
            <a:lvl1pPr marL="0" indent="0">
              <a:lnSpc>
                <a:spcPct val="100000"/>
              </a:lnSpc>
              <a:buNone/>
              <a:defRPr sz="1800">
                <a:solidFill>
                  <a:schemeClr val="accent1"/>
                </a:solidFill>
              </a:defRPr>
            </a:lvl1pPr>
            <a:lvl2pPr marL="566928" indent="-283464">
              <a:lnSpc>
                <a:spcPct val="100000"/>
              </a:lnSpc>
              <a:buFont typeface="Wingdings" panose="05000000000000000000" pitchFamily="2" charset="2"/>
              <a:buChar char="§"/>
              <a:defRPr sz="1600">
                <a:solidFill>
                  <a:schemeClr val="accent1"/>
                </a:solidFill>
              </a:defRPr>
            </a:lvl2pPr>
            <a:lvl3pPr marL="850392" indent="-283464">
              <a:lnSpc>
                <a:spcPct val="100000"/>
              </a:lnSpc>
              <a:buFont typeface="Wingdings" panose="05000000000000000000" pitchFamily="2" charset="2"/>
              <a:buChar char="§"/>
              <a:defRPr sz="1400">
                <a:solidFill>
                  <a:schemeClr val="accent1"/>
                </a:solidFill>
              </a:defRPr>
            </a:lvl3pPr>
            <a:lvl4pPr marL="1133856" indent="-283464">
              <a:lnSpc>
                <a:spcPct val="100000"/>
              </a:lnSpc>
              <a:buFont typeface="Wingdings" panose="05000000000000000000" pitchFamily="2" charset="2"/>
              <a:buChar char="§"/>
              <a:defRPr sz="1200">
                <a:solidFill>
                  <a:schemeClr val="accent1"/>
                </a:solidFill>
              </a:defRPr>
            </a:lvl4pPr>
            <a:lvl5pPr marL="1417320" indent="-283464">
              <a:lnSpc>
                <a:spcPct val="100000"/>
              </a:lnSpc>
              <a:buFont typeface="Wingdings" panose="05000000000000000000" pitchFamily="2" charset="2"/>
              <a:buChar char="§"/>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16" name="Straight Connector 15">
            <a:extLst>
              <a:ext uri="{FF2B5EF4-FFF2-40B4-BE49-F238E27FC236}">
                <a16:creationId xmlns:a16="http://schemas.microsoft.com/office/drawing/2014/main" id="{B9E5CB43-9C58-7065-8F71-3D1335DCA2E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7C51743-4A18-4275-9C86-2A02654EB16B}"/>
              </a:ext>
            </a:extLst>
          </p:cNvPr>
          <p:cNvSpPr/>
          <p:nvPr userDrawn="1"/>
        </p:nvSpPr>
        <p:spPr>
          <a:xfrm>
            <a:off x="1509823" y="1188365"/>
            <a:ext cx="9172353" cy="4481269"/>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50105206-25D5-CAFF-D01A-6C366A0DDD06}"/>
              </a:ext>
            </a:extLst>
          </p:cNvPr>
          <p:cNvCxnSpPr>
            <a:cxnSpLocks/>
          </p:cNvCxnSpPr>
          <p:nvPr userDrawn="1"/>
        </p:nvCxnSpPr>
        <p:spPr>
          <a:xfrm>
            <a:off x="0" y="5208047"/>
            <a:ext cx="58377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68D0A6-8634-2DEB-AE13-929FDDFD954E}"/>
              </a:ext>
            </a:extLst>
          </p:cNvPr>
          <p:cNvCxnSpPr>
            <a:cxnSpLocks/>
          </p:cNvCxnSpPr>
          <p:nvPr userDrawn="1"/>
        </p:nvCxnSpPr>
        <p:spPr>
          <a:xfrm>
            <a:off x="10546079" y="5220132"/>
            <a:ext cx="1645921"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668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731520"/>
            <a:ext cx="5952744" cy="1645920"/>
          </a:xfrm>
        </p:spPr>
        <p:txBody>
          <a:bodyPr/>
          <a:lstStyle>
            <a:lvl1pPr algn="l">
              <a:defRPr sz="7200"/>
            </a:lvl1pPr>
          </a:lstStyle>
          <a:p>
            <a:r>
              <a:rPr lang="en-US"/>
              <a:t>Click to edit Master title style</a:t>
            </a:r>
            <a:endParaRPr lang="en-US" dirty="0"/>
          </a:p>
        </p:txBody>
      </p:sp>
      <p:sp>
        <p:nvSpPr>
          <p:cNvPr id="20" name="Picture Placeholder 19">
            <a:extLst>
              <a:ext uri="{FF2B5EF4-FFF2-40B4-BE49-F238E27FC236}">
                <a16:creationId xmlns:a16="http://schemas.microsoft.com/office/drawing/2014/main" id="{2AA6941D-E239-2A54-E6C1-1574E59717D1}"/>
              </a:ext>
            </a:extLst>
          </p:cNvPr>
          <p:cNvSpPr>
            <a:spLocks noGrp="1"/>
          </p:cNvSpPr>
          <p:nvPr>
            <p:ph type="pic" sz="quarter" idx="13"/>
          </p:nvPr>
        </p:nvSpPr>
        <p:spPr>
          <a:xfrm>
            <a:off x="0" y="0"/>
            <a:ext cx="4872540" cy="6858000"/>
          </a:xfrm>
          <a:ln w="15875">
            <a:solidFill>
              <a:schemeClr val="tx1"/>
            </a:solidFill>
          </a:ln>
        </p:spPr>
        <p:txBody>
          <a:bodyPr anchor="ctr"/>
          <a:lstStyle>
            <a:lvl1pPr marL="0" indent="0" algn="ctr">
              <a:buNone/>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644C3332-D605-38F6-7D05-D7B329747768}"/>
              </a:ext>
            </a:extLst>
          </p:cNvPr>
          <p:cNvCxnSpPr>
            <a:cxnSpLocks/>
          </p:cNvCxnSpPr>
          <p:nvPr userDrawn="1"/>
        </p:nvCxnSpPr>
        <p:spPr>
          <a:xfrm>
            <a:off x="4863079" y="4150757"/>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B2C081-8C69-001E-872F-68A1B1E48B94}"/>
              </a:ext>
            </a:extLst>
          </p:cNvPr>
          <p:cNvCxnSpPr>
            <a:cxnSpLocks/>
          </p:cNvCxnSpPr>
          <p:nvPr userDrawn="1"/>
        </p:nvCxnSpPr>
        <p:spPr>
          <a:xfrm>
            <a:off x="4872540" y="5515589"/>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5613557-EA43-56E7-5DE1-8A9813B2D7EB}"/>
              </a:ext>
            </a:extLst>
          </p:cNvPr>
          <p:cNvCxnSpPr>
            <a:cxnSpLocks/>
          </p:cNvCxnSpPr>
          <p:nvPr userDrawn="1"/>
        </p:nvCxnSpPr>
        <p:spPr>
          <a:xfrm>
            <a:off x="4872540" y="2766534"/>
            <a:ext cx="732892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Placeholder 21">
            <a:extLst>
              <a:ext uri="{FF2B5EF4-FFF2-40B4-BE49-F238E27FC236}">
                <a16:creationId xmlns:a16="http://schemas.microsoft.com/office/drawing/2014/main" id="{0CA79F44-DB47-D961-5554-E6CEF0F31D75}"/>
              </a:ext>
            </a:extLst>
          </p:cNvPr>
          <p:cNvSpPr>
            <a:spLocks noGrp="1"/>
          </p:cNvSpPr>
          <p:nvPr>
            <p:ph type="body" sz="quarter" idx="14"/>
          </p:nvPr>
        </p:nvSpPr>
        <p:spPr>
          <a:xfrm>
            <a:off x="5495545" y="3191256"/>
            <a:ext cx="5953506" cy="731520"/>
          </a:xfrm>
        </p:spPr>
        <p:txBody>
          <a:bodyPr anchor="ctr"/>
          <a:lstStyle>
            <a:lvl1pPr marL="0" indent="0">
              <a:spcBef>
                <a:spcPts val="0"/>
              </a:spcBef>
              <a:buNone/>
              <a:defRPr sz="2400" baseline="0">
                <a:latin typeface="+mj-lt"/>
              </a:defRPr>
            </a:lvl1pPr>
          </a:lstStyle>
          <a:p>
            <a:pPr lvl="0"/>
            <a:r>
              <a:rPr lang="en-US"/>
              <a:t>Click to edit Master text styles</a:t>
            </a:r>
          </a:p>
        </p:txBody>
      </p:sp>
      <p:sp>
        <p:nvSpPr>
          <p:cNvPr id="23" name="Text Placeholder 21">
            <a:extLst>
              <a:ext uri="{FF2B5EF4-FFF2-40B4-BE49-F238E27FC236}">
                <a16:creationId xmlns:a16="http://schemas.microsoft.com/office/drawing/2014/main" id="{D8CB894C-EA47-EEFE-AB8C-A9B9B10EDFAC}"/>
              </a:ext>
            </a:extLst>
          </p:cNvPr>
          <p:cNvSpPr>
            <a:spLocks noGrp="1"/>
          </p:cNvSpPr>
          <p:nvPr>
            <p:ph type="body" sz="quarter" idx="15"/>
          </p:nvPr>
        </p:nvSpPr>
        <p:spPr>
          <a:xfrm>
            <a:off x="5494782" y="4498848"/>
            <a:ext cx="5953506" cy="731520"/>
          </a:xfrm>
        </p:spPr>
        <p:txBody>
          <a:bodyPr anchor="ctr"/>
          <a:lstStyle>
            <a:lvl1pPr marL="0" indent="0">
              <a:spcBef>
                <a:spcPts val="0"/>
              </a:spcBef>
              <a:buNone/>
              <a:defRPr sz="2400" baseline="0">
                <a:latin typeface="+mj-lt"/>
              </a:defRPr>
            </a:lvl1pPr>
          </a:lstStyle>
          <a:p>
            <a:pPr lvl="0"/>
            <a:r>
              <a:rPr lang="en-US"/>
              <a:t>Click to edit Master text styles</a:t>
            </a:r>
          </a:p>
        </p:txBody>
      </p:sp>
      <p:sp>
        <p:nvSpPr>
          <p:cNvPr id="24" name="Text Placeholder 21">
            <a:extLst>
              <a:ext uri="{FF2B5EF4-FFF2-40B4-BE49-F238E27FC236}">
                <a16:creationId xmlns:a16="http://schemas.microsoft.com/office/drawing/2014/main" id="{B3C09B13-9367-B435-A76A-9DBB1332FC5F}"/>
              </a:ext>
            </a:extLst>
          </p:cNvPr>
          <p:cNvSpPr>
            <a:spLocks noGrp="1"/>
          </p:cNvSpPr>
          <p:nvPr>
            <p:ph type="body" sz="quarter" idx="16"/>
          </p:nvPr>
        </p:nvSpPr>
        <p:spPr>
          <a:xfrm>
            <a:off x="5494782" y="5797296"/>
            <a:ext cx="5953506" cy="731520"/>
          </a:xfrm>
        </p:spPr>
        <p:txBody>
          <a:bodyPr anchor="ctr"/>
          <a:lstStyle>
            <a:lvl1pPr marL="0" indent="0">
              <a:spcBef>
                <a:spcPts val="0"/>
              </a:spcBef>
              <a:buNone/>
              <a:defRPr sz="2400" baseline="0">
                <a:latin typeface="+mj-lt"/>
              </a:defRPr>
            </a:lvl1pPr>
          </a:lstStyle>
          <a:p>
            <a:pPr lvl="0"/>
            <a:r>
              <a:rPr lang="en-US"/>
              <a:t>Click to edit Master text styles</a:t>
            </a:r>
          </a:p>
        </p:txBody>
      </p:sp>
    </p:spTree>
    <p:extLst>
      <p:ext uri="{BB962C8B-B14F-4D97-AF65-F5344CB8AC3E}">
        <p14:creationId xmlns:p14="http://schemas.microsoft.com/office/powerpoint/2010/main" val="161410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77913A3-071A-44D9-E59A-B9C86D99FF3B}"/>
              </a:ext>
            </a:extLst>
          </p:cNvPr>
          <p:cNvSpPr>
            <a:spLocks noGrp="1"/>
          </p:cNvSpPr>
          <p:nvPr>
            <p:ph type="title"/>
          </p:nvPr>
        </p:nvSpPr>
        <p:spPr>
          <a:xfrm>
            <a:off x="2039112" y="54864"/>
            <a:ext cx="8165592" cy="969264"/>
          </a:xfrm>
        </p:spPr>
        <p:txBody>
          <a:bodyPr/>
          <a:lstStyle>
            <a:lvl1pPr algn="ctr">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E9A67C02-F658-3749-9924-99BDA9C11E7A}"/>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4" name="Footer Placeholder 3">
            <a:extLst>
              <a:ext uri="{FF2B5EF4-FFF2-40B4-BE49-F238E27FC236}">
                <a16:creationId xmlns:a16="http://schemas.microsoft.com/office/drawing/2014/main" id="{CB7120C0-232E-AD3B-138D-B65A7AD49C94}"/>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3" name="Date Placeholder 2">
            <a:extLst>
              <a:ext uri="{FF2B5EF4-FFF2-40B4-BE49-F238E27FC236}">
                <a16:creationId xmlns:a16="http://schemas.microsoft.com/office/drawing/2014/main" id="{7110ABD4-B26A-0940-A80F-399F8FCAD992}"/>
              </a:ext>
            </a:extLst>
          </p:cNvPr>
          <p:cNvSpPr>
            <a:spLocks noGrp="1"/>
          </p:cNvSpPr>
          <p:nvPr>
            <p:ph type="dt" sz="half" idx="10"/>
          </p:nvPr>
        </p:nvSpPr>
        <p:spPr/>
        <p:txBody>
          <a:bodyPr/>
          <a:lstStyle/>
          <a:p>
            <a:r>
              <a:rPr lang="en-US"/>
              <a:t>20XX</a:t>
            </a:r>
            <a:endParaRPr lang="en-US" dirty="0"/>
          </a:p>
        </p:txBody>
      </p:sp>
      <p:cxnSp>
        <p:nvCxnSpPr>
          <p:cNvPr id="7" name="Straight Connector 6">
            <a:extLst>
              <a:ext uri="{FF2B5EF4-FFF2-40B4-BE49-F238E27FC236}">
                <a16:creationId xmlns:a16="http://schemas.microsoft.com/office/drawing/2014/main" id="{394864F6-8550-2BFC-DC03-2BB296DF2E9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95A92E-7815-7546-3201-42AEFA654F4C}"/>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FF23430-1681-F3A4-F071-7C338746014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B44D2F-F976-B752-100E-E994C9F0206A}"/>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94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AC1505-F26B-3039-38E3-3A7F7CC7F364}"/>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962C2A94-01A4-034C-9AE7-87CF1238308E}"/>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5E45BEB7-6CEE-98EF-C00B-19BF6407E318}"/>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cxnSp>
        <p:nvCxnSpPr>
          <p:cNvPr id="6" name="Straight Connector 5">
            <a:extLst>
              <a:ext uri="{FF2B5EF4-FFF2-40B4-BE49-F238E27FC236}">
                <a16:creationId xmlns:a16="http://schemas.microsoft.com/office/drawing/2014/main" id="{74912249-F431-4F6C-4213-30FF47C81741}"/>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18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5495544" y="0"/>
            <a:ext cx="4370832" cy="2194560"/>
          </a:xfrm>
        </p:spPr>
        <p:txBody>
          <a:bodyPr/>
          <a:lstStyle>
            <a:lvl1pPr algn="l">
              <a:defRPr sz="7200"/>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54A61420-31F3-2DF5-A319-19A8896350EA}"/>
              </a:ext>
            </a:extLst>
          </p:cNvPr>
          <p:cNvSpPr>
            <a:spLocks noGrp="1"/>
          </p:cNvSpPr>
          <p:nvPr>
            <p:ph type="pic" sz="quarter" idx="13"/>
          </p:nvPr>
        </p:nvSpPr>
        <p:spPr>
          <a:xfrm>
            <a:off x="1" y="3810"/>
            <a:ext cx="4856184" cy="6850379"/>
          </a:xfrm>
          <a:ln w="15875">
            <a:solidFill>
              <a:schemeClr val="tx1"/>
            </a:solidFill>
          </a:ln>
        </p:spPr>
        <p:txBody>
          <a:bodyPr/>
          <a:lstStyle/>
          <a:p>
            <a:r>
              <a:rPr lang="en-US"/>
              <a:t>Click icon to add picture</a:t>
            </a:r>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4856185" y="2212849"/>
            <a:ext cx="7335814" cy="4645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6354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2D5F1B-4B4F-5C42-0EFC-AE54D2C4EC2F}"/>
              </a:ext>
            </a:extLst>
          </p:cNvPr>
          <p:cNvSpPr>
            <a:spLocks noGrp="1"/>
          </p:cNvSpPr>
          <p:nvPr>
            <p:ph type="pic" sz="quarter" idx="10"/>
          </p:nvPr>
        </p:nvSpPr>
        <p:spPr>
          <a:xfrm>
            <a:off x="0" y="0"/>
            <a:ext cx="12192000" cy="6858000"/>
          </a:xfrm>
          <a:solidFill>
            <a:schemeClr val="accent2">
              <a:lumMod val="40000"/>
              <a:lumOff val="60000"/>
            </a:schemeClr>
          </a:solidFill>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FE63A1AE-C2A2-3984-EE25-E51E8DD651B1}"/>
              </a:ext>
            </a:extLst>
          </p:cNvPr>
          <p:cNvSpPr>
            <a:spLocks noGrp="1"/>
          </p:cNvSpPr>
          <p:nvPr>
            <p:ph type="title"/>
          </p:nvPr>
        </p:nvSpPr>
        <p:spPr>
          <a:xfrm>
            <a:off x="1508760" y="1188720"/>
            <a:ext cx="9171432" cy="4480560"/>
          </a:xfrm>
          <a:ln w="15875">
            <a:solidFill>
              <a:schemeClr val="accent1"/>
            </a:solidFill>
          </a:ln>
        </p:spPr>
        <p:txBody>
          <a:bodyPr lIns="365760" bIns="640080" anchor="ctr"/>
          <a:lstStyle>
            <a:lvl1pPr>
              <a:defRPr sz="720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27A141F-6D41-3734-9073-FB0B24ECBB3C}"/>
              </a:ext>
            </a:extLst>
          </p:cNvPr>
          <p:cNvSpPr>
            <a:spLocks noGrp="1"/>
          </p:cNvSpPr>
          <p:nvPr>
            <p:ph type="body" idx="1"/>
          </p:nvPr>
        </p:nvSpPr>
        <p:spPr>
          <a:xfrm>
            <a:off x="6665976" y="5102352"/>
            <a:ext cx="2889504" cy="365760"/>
          </a:xfrm>
        </p:spPr>
        <p:txBody>
          <a:bodyPr/>
          <a:lstStyle>
            <a:lvl1pPr marL="0" indent="0" algn="ctr">
              <a:lnSpc>
                <a:spcPct val="100000"/>
              </a:lnSpc>
              <a:spcBef>
                <a:spcPts val="0"/>
              </a:spcBef>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4137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picture">
    <p:bg>
      <p:bgPr>
        <a:solidFill>
          <a:schemeClr val="accent4">
            <a:lumMod val="50000"/>
          </a:schemeClr>
        </a:soli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66CC86A-5147-8A3A-D69B-E3F6DBACAE98}"/>
              </a:ext>
            </a:extLst>
          </p:cNvPr>
          <p:cNvSpPr>
            <a:spLocks noGrp="1"/>
          </p:cNvSpPr>
          <p:nvPr>
            <p:ph type="pic" sz="quarter" idx="13"/>
          </p:nvPr>
        </p:nvSpPr>
        <p:spPr>
          <a:xfrm>
            <a:off x="1636301" y="928122"/>
            <a:ext cx="3251199" cy="5001754"/>
          </a:xfrm>
          <a:ln w="15875">
            <a:solidFill>
              <a:schemeClr val="accent1"/>
            </a:solidFill>
          </a:ln>
        </p:spPr>
        <p:txBody>
          <a:bodyPr anchor="ctr"/>
          <a:lstStyle>
            <a:lvl1pPr marL="0" indent="0" algn="ctr">
              <a:buNone/>
              <a:defRPr>
                <a:solidFill>
                  <a:schemeClr val="accent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0" y="1225296"/>
            <a:ext cx="4718304" cy="1645920"/>
          </a:xfrm>
        </p:spPr>
        <p:txBody>
          <a:bodyPr/>
          <a:lstStyle>
            <a:lvl1pPr>
              <a:defRPr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6400800" y="2898648"/>
            <a:ext cx="4370832" cy="2029968"/>
          </a:xfrm>
        </p:spPr>
        <p:txBody>
          <a:bodyPr/>
          <a:lstStyle>
            <a:lvl1pPr marL="0" indent="0">
              <a:lnSpc>
                <a:spcPct val="100000"/>
              </a:lnSpc>
              <a:buNone/>
              <a:defRPr sz="1800">
                <a:solidFill>
                  <a:schemeClr val="accent1"/>
                </a:solidFill>
              </a:defRPr>
            </a:lvl1pPr>
            <a:lvl2pPr marL="566928" indent="-283464">
              <a:lnSpc>
                <a:spcPct val="100000"/>
              </a:lnSpc>
              <a:buFont typeface="Wingdings" panose="05000000000000000000" pitchFamily="2" charset="2"/>
              <a:buChar char="§"/>
              <a:defRPr sz="1600">
                <a:solidFill>
                  <a:schemeClr val="accent1"/>
                </a:solidFill>
              </a:defRPr>
            </a:lvl2pPr>
            <a:lvl3pPr marL="850392" indent="-283464">
              <a:lnSpc>
                <a:spcPct val="100000"/>
              </a:lnSpc>
              <a:buFont typeface="Wingdings" panose="05000000000000000000" pitchFamily="2" charset="2"/>
              <a:buChar char="§"/>
              <a:defRPr sz="1400">
                <a:solidFill>
                  <a:schemeClr val="accent1"/>
                </a:solidFill>
              </a:defRPr>
            </a:lvl3pPr>
            <a:lvl4pPr marL="1133856" indent="-283464">
              <a:lnSpc>
                <a:spcPct val="100000"/>
              </a:lnSpc>
              <a:buFont typeface="Wingdings" panose="05000000000000000000" pitchFamily="2" charset="2"/>
              <a:buChar char="§"/>
              <a:defRPr sz="1200">
                <a:solidFill>
                  <a:schemeClr val="accent1"/>
                </a:solidFill>
              </a:defRPr>
            </a:lvl4pPr>
            <a:lvl5pPr marL="1417320" indent="-283464">
              <a:lnSpc>
                <a:spcPct val="100000"/>
              </a:lnSpc>
              <a:buFont typeface="Wingdings" panose="05000000000000000000" pitchFamily="2" charset="2"/>
              <a:buChar char="§"/>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8" name="Straight Connector 7">
            <a:extLst>
              <a:ext uri="{FF2B5EF4-FFF2-40B4-BE49-F238E27FC236}">
                <a16:creationId xmlns:a16="http://schemas.microsoft.com/office/drawing/2014/main" id="{011CC225-384C-A7E8-AFBF-89D35684100D}"/>
              </a:ext>
            </a:extLst>
          </p:cNvPr>
          <p:cNvCxnSpPr>
            <a:cxnSpLocks/>
          </p:cNvCxnSpPr>
          <p:nvPr userDrawn="1"/>
        </p:nvCxnSpPr>
        <p:spPr>
          <a:xfrm>
            <a:off x="0" y="395159"/>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9E07A8-FF17-EE00-CEAE-9071F30D748F}"/>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352F90E-8B45-B50A-6BB9-250D96DE376E}"/>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3915D5E-49E8-33A0-1B5E-9B7880A4BC60}"/>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E56D179-21F4-E208-F1F2-385E53DC3F00}"/>
              </a:ext>
            </a:extLst>
          </p:cNvPr>
          <p:cNvCxnSpPr>
            <a:cxnSpLocks/>
          </p:cNvCxnSpPr>
          <p:nvPr userDrawn="1"/>
        </p:nvCxnSpPr>
        <p:spPr>
          <a:xfrm flipV="1">
            <a:off x="6096000" y="395159"/>
            <a:ext cx="0" cy="604432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54864"/>
            <a:ext cx="8165592" cy="969264"/>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987552" y="1444752"/>
            <a:ext cx="10287000" cy="4562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p>
            <a:r>
              <a:rPr lang="en-US"/>
              <a:t>20XX</a:t>
            </a:r>
            <a:endParaRPr lang="en-US" dirty="0"/>
          </a:p>
        </p:txBody>
      </p:sp>
      <p:cxnSp>
        <p:nvCxnSpPr>
          <p:cNvPr id="8" name="Straight Connector 7">
            <a:extLst>
              <a:ext uri="{FF2B5EF4-FFF2-40B4-BE49-F238E27FC236}">
                <a16:creationId xmlns:a16="http://schemas.microsoft.com/office/drawing/2014/main" id="{61B47E35-6C3A-C32C-9037-4D421B7FAE15}"/>
              </a:ext>
            </a:extLst>
          </p:cNvPr>
          <p:cNvCxnSpPr>
            <a:cxnSpLocks/>
          </p:cNvCxnSpPr>
          <p:nvPr userDrawn="1"/>
        </p:nvCxnSpPr>
        <p:spPr>
          <a:xfrm>
            <a:off x="398366" y="1031955"/>
            <a:ext cx="113952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8DBFA4F-F38F-EF0F-7457-5210BB03F444}"/>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68DEE4A-F4AB-FB9A-FDD7-3AFBB5A2740B}"/>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C921DE1-D458-FC03-01B4-9ECBDF8B6F27}"/>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9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x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640080" y="466344"/>
            <a:ext cx="3236976" cy="996696"/>
          </a:xfrm>
        </p:spPr>
        <p:txBody>
          <a:bodyPr/>
          <a:lstStyle>
            <a:lvl1pPr>
              <a:defRPr>
                <a:solidFill>
                  <a:schemeClr val="accent1"/>
                </a:solidFill>
              </a:defRPr>
            </a:lvl1pPr>
          </a:lstStyle>
          <a:p>
            <a:r>
              <a:rPr lang="en-US"/>
              <a:t>Click to edit Master title style</a:t>
            </a:r>
            <a:endParaRPr lang="en-US"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630936"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584448"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483096"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28048" y="1618488"/>
            <a:ext cx="1819656" cy="466344"/>
          </a:xfrm>
        </p:spPr>
        <p:txBody>
          <a:bodyPr anchor="t"/>
          <a:lstStyle>
            <a:lvl1pPr marL="0" indent="0">
              <a:lnSpc>
                <a:spcPct val="100000"/>
              </a:lnSpc>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630936"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584448"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483096"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528048" y="2414016"/>
            <a:ext cx="2167128" cy="310896"/>
          </a:xfrm>
        </p:spPr>
        <p:txBody>
          <a:bodyPr anchor="t"/>
          <a:lstStyle>
            <a:lvl1pPr marL="0" indent="0">
              <a:lnSpc>
                <a:spcPct val="100000"/>
              </a:lnSpc>
              <a:spcBef>
                <a:spcPts val="0"/>
              </a:spcBef>
              <a:buNone/>
              <a:defRPr sz="14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740664"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685032"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601968"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546336" y="2852928"/>
            <a:ext cx="1892808" cy="2715768"/>
          </a:xfrm>
          <a:solidFill>
            <a:schemeClr val="tx2">
              <a:lumMod val="60000"/>
              <a:lumOff val="40000"/>
            </a:schemeClr>
          </a:solidFill>
          <a:ln w="15875">
            <a:solidFill>
              <a:schemeClr val="accent1"/>
            </a:solidFill>
          </a:ln>
        </p:spPr>
        <p:txBody>
          <a:bodyPr anchor="ctr"/>
          <a:lstStyle>
            <a:lvl1pPr marL="0" indent="0" algn="ctr">
              <a:buNone/>
              <a:defRPr sz="1200"/>
            </a:lvl1pPr>
          </a:lstStyle>
          <a:p>
            <a:r>
              <a:rPr lang="en-US"/>
              <a:t>Click icon to add picture</a:t>
            </a:r>
            <a:endParaRPr lang="en-US" dirty="0"/>
          </a:p>
        </p:txBody>
      </p:sp>
      <p:cxnSp>
        <p:nvCxnSpPr>
          <p:cNvPr id="17" name="Straight Connector 16">
            <a:extLst>
              <a:ext uri="{FF2B5EF4-FFF2-40B4-BE49-F238E27FC236}">
                <a16:creationId xmlns:a16="http://schemas.microsoft.com/office/drawing/2014/main" id="{0E26C148-CFEE-21C0-96F3-EBC299FD2285}"/>
              </a:ext>
            </a:extLst>
          </p:cNvPr>
          <p:cNvCxnSpPr>
            <a:cxnSpLocks/>
          </p:cNvCxnSpPr>
          <p:nvPr userDrawn="1"/>
        </p:nvCxnSpPr>
        <p:spPr>
          <a:xfrm>
            <a:off x="6585357" y="2355475"/>
            <a:ext cx="1925203"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BFA673-0676-EDA2-B7AA-6FA05B486C17}"/>
              </a:ext>
            </a:extLst>
          </p:cNvPr>
          <p:cNvCxnSpPr>
            <a:cxnSpLocks/>
          </p:cNvCxnSpPr>
          <p:nvPr userDrawn="1"/>
        </p:nvCxnSpPr>
        <p:spPr>
          <a:xfrm>
            <a:off x="9628632" y="2361693"/>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5B0A4BB-506D-F90C-BF18-B86999FDC27A}"/>
              </a:ext>
            </a:extLst>
          </p:cNvPr>
          <p:cNvCxnSpPr>
            <a:cxnSpLocks/>
          </p:cNvCxnSpPr>
          <p:nvPr userDrawn="1"/>
        </p:nvCxnSpPr>
        <p:spPr>
          <a:xfrm>
            <a:off x="729735" y="235472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4F1002-8ECA-FF8D-84D1-D74BB9C00127}"/>
              </a:ext>
            </a:extLst>
          </p:cNvPr>
          <p:cNvCxnSpPr>
            <a:cxnSpLocks/>
          </p:cNvCxnSpPr>
          <p:nvPr userDrawn="1"/>
        </p:nvCxnSpPr>
        <p:spPr>
          <a:xfrm>
            <a:off x="3672459" y="2349116"/>
            <a:ext cx="192938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9" name="Straight Connector 8">
            <a:extLst>
              <a:ext uri="{FF2B5EF4-FFF2-40B4-BE49-F238E27FC236}">
                <a16:creationId xmlns:a16="http://schemas.microsoft.com/office/drawing/2014/main" id="{C60493A2-A97C-AF3D-B912-358EF45F61BD}"/>
              </a:ext>
            </a:extLst>
          </p:cNvPr>
          <p:cNvCxnSpPr>
            <a:cxnSpLocks/>
          </p:cNvCxnSpPr>
          <p:nvPr userDrawn="1"/>
        </p:nvCxnSpPr>
        <p:spPr>
          <a:xfrm>
            <a:off x="3866404" y="929468"/>
            <a:ext cx="832559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35BFB79-CBB3-07C6-9054-B6A67EB74CD0}"/>
              </a:ext>
            </a:extLst>
          </p:cNvPr>
          <p:cNvCxnSpPr>
            <a:cxnSpLocks/>
          </p:cNvCxnSpPr>
          <p:nvPr userDrawn="1"/>
        </p:nvCxnSpPr>
        <p:spPr>
          <a:xfrm>
            <a:off x="0" y="39708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D070E1-5B92-2362-47F1-B8BCB4EFFA48}"/>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930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x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2039112" y="192024"/>
            <a:ext cx="8165592" cy="722376"/>
          </a:xfrm>
        </p:spPr>
        <p:txBody>
          <a:bodyPr/>
          <a:lstStyle>
            <a:lvl1pPr algn="ctr">
              <a:defRPr>
                <a:solidFill>
                  <a:schemeClr val="accent1"/>
                </a:solidFill>
              </a:defRPr>
            </a:lvl1pPr>
          </a:lstStyle>
          <a:p>
            <a:r>
              <a:rPr lang="en-US"/>
              <a:t>Click to edit Master title style</a:t>
            </a:r>
            <a:endParaRPr lang="en-US" dirty="0"/>
          </a:p>
        </p:txBody>
      </p:sp>
      <p:sp>
        <p:nvSpPr>
          <p:cNvPr id="32" name="Picture Placeholder 31">
            <a:extLst>
              <a:ext uri="{FF2B5EF4-FFF2-40B4-BE49-F238E27FC236}">
                <a16:creationId xmlns:a16="http://schemas.microsoft.com/office/drawing/2014/main" id="{87F13219-232C-C38C-7D86-D48FAC7D8270}"/>
              </a:ext>
            </a:extLst>
          </p:cNvPr>
          <p:cNvSpPr>
            <a:spLocks noGrp="1"/>
          </p:cNvSpPr>
          <p:nvPr>
            <p:ph type="pic" sz="quarter" idx="22"/>
          </p:nvPr>
        </p:nvSpPr>
        <p:spPr>
          <a:xfrm>
            <a:off x="1101852"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19" name="Text Placeholder 2">
            <a:extLst>
              <a:ext uri="{FF2B5EF4-FFF2-40B4-BE49-F238E27FC236}">
                <a16:creationId xmlns:a16="http://schemas.microsoft.com/office/drawing/2014/main" id="{CB1722C2-4C66-F8BA-B3DD-6199116EFB25}"/>
              </a:ext>
            </a:extLst>
          </p:cNvPr>
          <p:cNvSpPr>
            <a:spLocks noGrp="1"/>
          </p:cNvSpPr>
          <p:nvPr>
            <p:ph type="body" idx="1"/>
          </p:nvPr>
        </p:nvSpPr>
        <p:spPr>
          <a:xfrm>
            <a:off x="992124"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2">
            <a:extLst>
              <a:ext uri="{FF2B5EF4-FFF2-40B4-BE49-F238E27FC236}">
                <a16:creationId xmlns:a16="http://schemas.microsoft.com/office/drawing/2014/main" id="{68F906E4-47B1-BEE5-E30F-146C6869BF2D}"/>
              </a:ext>
            </a:extLst>
          </p:cNvPr>
          <p:cNvSpPr>
            <a:spLocks noGrp="1"/>
          </p:cNvSpPr>
          <p:nvPr>
            <p:ph type="body" idx="17"/>
          </p:nvPr>
        </p:nvSpPr>
        <p:spPr>
          <a:xfrm>
            <a:off x="1060704"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31">
            <a:extLst>
              <a:ext uri="{FF2B5EF4-FFF2-40B4-BE49-F238E27FC236}">
                <a16:creationId xmlns:a16="http://schemas.microsoft.com/office/drawing/2014/main" id="{19E34216-9950-3FAF-F3B8-AB91DE926287}"/>
              </a:ext>
            </a:extLst>
          </p:cNvPr>
          <p:cNvSpPr>
            <a:spLocks noGrp="1"/>
          </p:cNvSpPr>
          <p:nvPr>
            <p:ph type="pic" sz="quarter" idx="27"/>
          </p:nvPr>
        </p:nvSpPr>
        <p:spPr>
          <a:xfrm>
            <a:off x="1101852"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45" name="Text Placeholder 2">
            <a:extLst>
              <a:ext uri="{FF2B5EF4-FFF2-40B4-BE49-F238E27FC236}">
                <a16:creationId xmlns:a16="http://schemas.microsoft.com/office/drawing/2014/main" id="{C3F46F42-C5D7-B0CE-E3C5-46117B70A93B}"/>
              </a:ext>
            </a:extLst>
          </p:cNvPr>
          <p:cNvSpPr>
            <a:spLocks noGrp="1"/>
          </p:cNvSpPr>
          <p:nvPr>
            <p:ph type="body" idx="35"/>
          </p:nvPr>
        </p:nvSpPr>
        <p:spPr>
          <a:xfrm>
            <a:off x="978408"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Text Placeholder 2">
            <a:extLst>
              <a:ext uri="{FF2B5EF4-FFF2-40B4-BE49-F238E27FC236}">
                <a16:creationId xmlns:a16="http://schemas.microsoft.com/office/drawing/2014/main" id="{F01F58CE-C433-DC58-1D16-405DC2D82D88}"/>
              </a:ext>
            </a:extLst>
          </p:cNvPr>
          <p:cNvSpPr>
            <a:spLocks noGrp="1"/>
          </p:cNvSpPr>
          <p:nvPr>
            <p:ph type="body" idx="31"/>
          </p:nvPr>
        </p:nvSpPr>
        <p:spPr>
          <a:xfrm>
            <a:off x="1060704"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3" name="Picture Placeholder 31">
            <a:extLst>
              <a:ext uri="{FF2B5EF4-FFF2-40B4-BE49-F238E27FC236}">
                <a16:creationId xmlns:a16="http://schemas.microsoft.com/office/drawing/2014/main" id="{F8C639A8-0897-2015-9829-94E98335DF21}"/>
              </a:ext>
            </a:extLst>
          </p:cNvPr>
          <p:cNvSpPr>
            <a:spLocks noGrp="1"/>
          </p:cNvSpPr>
          <p:nvPr>
            <p:ph type="pic" sz="quarter" idx="23"/>
          </p:nvPr>
        </p:nvSpPr>
        <p:spPr>
          <a:xfrm>
            <a:off x="3962764"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21" name="Text Placeholder 2">
            <a:extLst>
              <a:ext uri="{FF2B5EF4-FFF2-40B4-BE49-F238E27FC236}">
                <a16:creationId xmlns:a16="http://schemas.microsoft.com/office/drawing/2014/main" id="{EEF857FA-9C5E-BED3-1ABB-A734EE39340B}"/>
              </a:ext>
            </a:extLst>
          </p:cNvPr>
          <p:cNvSpPr>
            <a:spLocks noGrp="1"/>
          </p:cNvSpPr>
          <p:nvPr>
            <p:ph type="body" idx="14"/>
          </p:nvPr>
        </p:nvSpPr>
        <p:spPr>
          <a:xfrm>
            <a:off x="3853036"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2">
            <a:extLst>
              <a:ext uri="{FF2B5EF4-FFF2-40B4-BE49-F238E27FC236}">
                <a16:creationId xmlns:a16="http://schemas.microsoft.com/office/drawing/2014/main" id="{5C6EFDC5-2080-3126-AB93-FB89817B2C28}"/>
              </a:ext>
            </a:extLst>
          </p:cNvPr>
          <p:cNvSpPr>
            <a:spLocks noGrp="1"/>
          </p:cNvSpPr>
          <p:nvPr>
            <p:ph type="body" idx="19"/>
          </p:nvPr>
        </p:nvSpPr>
        <p:spPr>
          <a:xfrm>
            <a:off x="3921616"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Picture Placeholder 31">
            <a:extLst>
              <a:ext uri="{FF2B5EF4-FFF2-40B4-BE49-F238E27FC236}">
                <a16:creationId xmlns:a16="http://schemas.microsoft.com/office/drawing/2014/main" id="{D8E671C2-9C83-AF2B-0C7A-D8CE14204636}"/>
              </a:ext>
            </a:extLst>
          </p:cNvPr>
          <p:cNvSpPr>
            <a:spLocks noGrp="1"/>
          </p:cNvSpPr>
          <p:nvPr>
            <p:ph type="pic" sz="quarter" idx="28"/>
          </p:nvPr>
        </p:nvSpPr>
        <p:spPr>
          <a:xfrm>
            <a:off x="3962764"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47" name="Text Placeholder 2">
            <a:extLst>
              <a:ext uri="{FF2B5EF4-FFF2-40B4-BE49-F238E27FC236}">
                <a16:creationId xmlns:a16="http://schemas.microsoft.com/office/drawing/2014/main" id="{1E0C8150-95EC-3B89-D427-0C4AD56ABB9E}"/>
              </a:ext>
            </a:extLst>
          </p:cNvPr>
          <p:cNvSpPr>
            <a:spLocks noGrp="1"/>
          </p:cNvSpPr>
          <p:nvPr>
            <p:ph type="body" idx="37"/>
          </p:nvPr>
        </p:nvSpPr>
        <p:spPr>
          <a:xfrm>
            <a:off x="3839320"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3" name="Text Placeholder 2">
            <a:extLst>
              <a:ext uri="{FF2B5EF4-FFF2-40B4-BE49-F238E27FC236}">
                <a16:creationId xmlns:a16="http://schemas.microsoft.com/office/drawing/2014/main" id="{8B6CA730-8E8F-2283-CFDB-358748B1ED30}"/>
              </a:ext>
            </a:extLst>
          </p:cNvPr>
          <p:cNvSpPr>
            <a:spLocks noGrp="1"/>
          </p:cNvSpPr>
          <p:nvPr>
            <p:ph type="body" idx="33"/>
          </p:nvPr>
        </p:nvSpPr>
        <p:spPr>
          <a:xfrm>
            <a:off x="3921616"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Picture Placeholder 31">
            <a:extLst>
              <a:ext uri="{FF2B5EF4-FFF2-40B4-BE49-F238E27FC236}">
                <a16:creationId xmlns:a16="http://schemas.microsoft.com/office/drawing/2014/main" id="{6CBA6ABC-D5D1-9758-59EA-8DE549CC612D}"/>
              </a:ext>
            </a:extLst>
          </p:cNvPr>
          <p:cNvSpPr>
            <a:spLocks noGrp="1"/>
          </p:cNvSpPr>
          <p:nvPr>
            <p:ph type="pic" sz="quarter" idx="24"/>
          </p:nvPr>
        </p:nvSpPr>
        <p:spPr>
          <a:xfrm>
            <a:off x="6841853"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22" name="Text Placeholder 2">
            <a:extLst>
              <a:ext uri="{FF2B5EF4-FFF2-40B4-BE49-F238E27FC236}">
                <a16:creationId xmlns:a16="http://schemas.microsoft.com/office/drawing/2014/main" id="{F990F14B-1D1F-AA8D-BB23-FA8F7EEF666B}"/>
              </a:ext>
            </a:extLst>
          </p:cNvPr>
          <p:cNvSpPr>
            <a:spLocks noGrp="1"/>
          </p:cNvSpPr>
          <p:nvPr>
            <p:ph type="body" idx="15"/>
          </p:nvPr>
        </p:nvSpPr>
        <p:spPr>
          <a:xfrm>
            <a:off x="6732125"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Text Placeholder 2">
            <a:extLst>
              <a:ext uri="{FF2B5EF4-FFF2-40B4-BE49-F238E27FC236}">
                <a16:creationId xmlns:a16="http://schemas.microsoft.com/office/drawing/2014/main" id="{D6CD9CDA-E122-F6EB-30B5-26D7E17771AB}"/>
              </a:ext>
            </a:extLst>
          </p:cNvPr>
          <p:cNvSpPr>
            <a:spLocks noGrp="1"/>
          </p:cNvSpPr>
          <p:nvPr>
            <p:ph type="body" idx="20"/>
          </p:nvPr>
        </p:nvSpPr>
        <p:spPr>
          <a:xfrm>
            <a:off x="6800705"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31">
            <a:extLst>
              <a:ext uri="{FF2B5EF4-FFF2-40B4-BE49-F238E27FC236}">
                <a16:creationId xmlns:a16="http://schemas.microsoft.com/office/drawing/2014/main" id="{385AF281-7DED-566C-E62C-76BBF2A795A8}"/>
              </a:ext>
            </a:extLst>
          </p:cNvPr>
          <p:cNvSpPr>
            <a:spLocks noGrp="1"/>
          </p:cNvSpPr>
          <p:nvPr>
            <p:ph type="pic" sz="quarter" idx="29"/>
          </p:nvPr>
        </p:nvSpPr>
        <p:spPr>
          <a:xfrm>
            <a:off x="6841853"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48" name="Text Placeholder 2">
            <a:extLst>
              <a:ext uri="{FF2B5EF4-FFF2-40B4-BE49-F238E27FC236}">
                <a16:creationId xmlns:a16="http://schemas.microsoft.com/office/drawing/2014/main" id="{D1C2E707-78B6-51F1-8B2D-EA2147D58C21}"/>
              </a:ext>
            </a:extLst>
          </p:cNvPr>
          <p:cNvSpPr>
            <a:spLocks noGrp="1"/>
          </p:cNvSpPr>
          <p:nvPr>
            <p:ph type="body" idx="38"/>
          </p:nvPr>
        </p:nvSpPr>
        <p:spPr>
          <a:xfrm>
            <a:off x="6718409"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4" name="Text Placeholder 2">
            <a:extLst>
              <a:ext uri="{FF2B5EF4-FFF2-40B4-BE49-F238E27FC236}">
                <a16:creationId xmlns:a16="http://schemas.microsoft.com/office/drawing/2014/main" id="{9E91D85A-CBAB-980E-5BD9-3BCF8CEAC7EA}"/>
              </a:ext>
            </a:extLst>
          </p:cNvPr>
          <p:cNvSpPr>
            <a:spLocks noGrp="1"/>
          </p:cNvSpPr>
          <p:nvPr>
            <p:ph type="body" idx="34"/>
          </p:nvPr>
        </p:nvSpPr>
        <p:spPr>
          <a:xfrm>
            <a:off x="6800705"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Picture Placeholder 31">
            <a:extLst>
              <a:ext uri="{FF2B5EF4-FFF2-40B4-BE49-F238E27FC236}">
                <a16:creationId xmlns:a16="http://schemas.microsoft.com/office/drawing/2014/main" id="{40E68EB8-B0D8-E5D4-CE19-45219E4D7038}"/>
              </a:ext>
            </a:extLst>
          </p:cNvPr>
          <p:cNvSpPr>
            <a:spLocks noGrp="1"/>
          </p:cNvSpPr>
          <p:nvPr>
            <p:ph type="pic" sz="quarter" idx="26"/>
          </p:nvPr>
        </p:nvSpPr>
        <p:spPr>
          <a:xfrm>
            <a:off x="9685057" y="1261872"/>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20" name="Text Placeholder 4">
            <a:extLst>
              <a:ext uri="{FF2B5EF4-FFF2-40B4-BE49-F238E27FC236}">
                <a16:creationId xmlns:a16="http://schemas.microsoft.com/office/drawing/2014/main" id="{7D1D0610-E513-F5EA-0393-622F692CA0F2}"/>
              </a:ext>
            </a:extLst>
          </p:cNvPr>
          <p:cNvSpPr>
            <a:spLocks noGrp="1"/>
          </p:cNvSpPr>
          <p:nvPr>
            <p:ph type="body" sz="quarter" idx="3"/>
          </p:nvPr>
        </p:nvSpPr>
        <p:spPr>
          <a:xfrm>
            <a:off x="9575329" y="2889504"/>
            <a:ext cx="1828800"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4">
            <a:extLst>
              <a:ext uri="{FF2B5EF4-FFF2-40B4-BE49-F238E27FC236}">
                <a16:creationId xmlns:a16="http://schemas.microsoft.com/office/drawing/2014/main" id="{3BF37293-4E33-5570-29ED-04EB525DD199}"/>
              </a:ext>
            </a:extLst>
          </p:cNvPr>
          <p:cNvSpPr>
            <a:spLocks noGrp="1"/>
          </p:cNvSpPr>
          <p:nvPr>
            <p:ph type="body" sz="quarter" idx="18"/>
          </p:nvPr>
        </p:nvSpPr>
        <p:spPr>
          <a:xfrm>
            <a:off x="9643909" y="315468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0" name="Picture Placeholder 31">
            <a:extLst>
              <a:ext uri="{FF2B5EF4-FFF2-40B4-BE49-F238E27FC236}">
                <a16:creationId xmlns:a16="http://schemas.microsoft.com/office/drawing/2014/main" id="{5993608C-B818-3AD4-B4D3-28D2DF627D0D}"/>
              </a:ext>
            </a:extLst>
          </p:cNvPr>
          <p:cNvSpPr>
            <a:spLocks noGrp="1"/>
          </p:cNvSpPr>
          <p:nvPr>
            <p:ph type="pic" sz="quarter" idx="30"/>
          </p:nvPr>
        </p:nvSpPr>
        <p:spPr>
          <a:xfrm>
            <a:off x="9685057" y="3877056"/>
            <a:ext cx="1609344" cy="1609344"/>
          </a:xfrm>
          <a:solidFill>
            <a:schemeClr val="tx2">
              <a:lumMod val="60000"/>
              <a:lumOff val="40000"/>
            </a:schemeClr>
          </a:solidFill>
          <a:ln w="15875">
            <a:solidFill>
              <a:schemeClr val="bg1"/>
            </a:solidFill>
          </a:ln>
        </p:spPr>
        <p:txBody>
          <a:bodyPr anchor="ctr"/>
          <a:lstStyle>
            <a:lvl1pPr marL="0" indent="0" algn="ctr">
              <a:buNone/>
              <a:defRPr sz="1200"/>
            </a:lvl1pPr>
          </a:lstStyle>
          <a:p>
            <a:r>
              <a:rPr lang="en-US"/>
              <a:t>Click icon to add picture</a:t>
            </a:r>
            <a:endParaRPr lang="en-US" dirty="0"/>
          </a:p>
        </p:txBody>
      </p:sp>
      <p:sp>
        <p:nvSpPr>
          <p:cNvPr id="46" name="Text Placeholder 4">
            <a:extLst>
              <a:ext uri="{FF2B5EF4-FFF2-40B4-BE49-F238E27FC236}">
                <a16:creationId xmlns:a16="http://schemas.microsoft.com/office/drawing/2014/main" id="{0E307E95-A0E7-5F5C-DFF3-F33EF29FFC32}"/>
              </a:ext>
            </a:extLst>
          </p:cNvPr>
          <p:cNvSpPr>
            <a:spLocks noGrp="1"/>
          </p:cNvSpPr>
          <p:nvPr>
            <p:ph type="body" sz="quarter" idx="36"/>
          </p:nvPr>
        </p:nvSpPr>
        <p:spPr>
          <a:xfrm>
            <a:off x="9561613" y="5477256"/>
            <a:ext cx="1856232" cy="310896"/>
          </a:xfrm>
        </p:spPr>
        <p:txBody>
          <a:bodyPr lIns="0" rIns="0" anchor="ctr"/>
          <a:lstStyle>
            <a:lvl1pPr marL="0" indent="0" algn="ctr">
              <a:lnSpc>
                <a:spcPct val="100000"/>
              </a:lnSpc>
              <a:spcBef>
                <a:spcPts val="0"/>
              </a:spcBef>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Text Placeholder 4">
            <a:extLst>
              <a:ext uri="{FF2B5EF4-FFF2-40B4-BE49-F238E27FC236}">
                <a16:creationId xmlns:a16="http://schemas.microsoft.com/office/drawing/2014/main" id="{93D6B271-D0F0-7CDA-BE9D-BD03B6C47BAB}"/>
              </a:ext>
            </a:extLst>
          </p:cNvPr>
          <p:cNvSpPr>
            <a:spLocks noGrp="1"/>
          </p:cNvSpPr>
          <p:nvPr>
            <p:ph type="body" sz="quarter" idx="32"/>
          </p:nvPr>
        </p:nvSpPr>
        <p:spPr>
          <a:xfrm>
            <a:off x="9643909" y="5760720"/>
            <a:ext cx="1691640" cy="466344"/>
          </a:xfrm>
          <a:solidFill>
            <a:schemeClr val="accent2"/>
          </a:solidFill>
        </p:spPr>
        <p:txBody>
          <a:bodyPr lIns="0" rIns="0" anchor="t"/>
          <a:lstStyle>
            <a:lvl1pPr marL="0" indent="0" algn="ctr">
              <a:lnSpc>
                <a:spcPct val="100000"/>
              </a:lnSpc>
              <a:spcBef>
                <a:spcPts val="0"/>
              </a:spcBef>
              <a:buNone/>
              <a:defRPr sz="1200" b="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accent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accent1"/>
                </a:solidFill>
              </a:defRPr>
            </a:lvl1pPr>
          </a:lstStyle>
          <a:p>
            <a:r>
              <a:rPr lang="en-US"/>
              <a:t>presentation title</a:t>
            </a:r>
            <a:endParaRPr lang="en-US" dirty="0"/>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cxnSp>
        <p:nvCxnSpPr>
          <p:cNvPr id="7" name="Straight Connector 6">
            <a:extLst>
              <a:ext uri="{FF2B5EF4-FFF2-40B4-BE49-F238E27FC236}">
                <a16:creationId xmlns:a16="http://schemas.microsoft.com/office/drawing/2014/main" id="{BB211C01-E0D3-34B5-C635-7ED6C7C89E9C}"/>
              </a:ext>
            </a:extLst>
          </p:cNvPr>
          <p:cNvCxnSpPr>
            <a:cxnSpLocks/>
          </p:cNvCxnSpPr>
          <p:nvPr userDrawn="1"/>
        </p:nvCxnSpPr>
        <p:spPr>
          <a:xfrm>
            <a:off x="0" y="3300220"/>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4CCE68-630E-A4CE-AF43-3FB81EADDF21}"/>
              </a:ext>
            </a:extLst>
          </p:cNvPr>
          <p:cNvCxnSpPr>
            <a:cxnSpLocks/>
          </p:cNvCxnSpPr>
          <p:nvPr userDrawn="1"/>
        </p:nvCxnSpPr>
        <p:spPr>
          <a:xfrm>
            <a:off x="398366" y="1042465"/>
            <a:ext cx="1139526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40AA902-F568-9A37-2C1B-1E3659DBE780}"/>
              </a:ext>
            </a:extLst>
          </p:cNvPr>
          <p:cNvCxnSpPr>
            <a:cxnSpLocks/>
          </p:cNvCxnSpPr>
          <p:nvPr userDrawn="1"/>
        </p:nvCxnSpPr>
        <p:spPr>
          <a:xfrm flipV="1">
            <a:off x="398367"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94CF9AA-8029-6D34-457C-9FC583E8DFD4}"/>
              </a:ext>
            </a:extLst>
          </p:cNvPr>
          <p:cNvCxnSpPr>
            <a:cxnSpLocks/>
          </p:cNvCxnSpPr>
          <p:nvPr userDrawn="1"/>
        </p:nvCxnSpPr>
        <p:spPr>
          <a:xfrm flipV="1">
            <a:off x="11793633" y="0"/>
            <a:ext cx="0" cy="68580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CAFEB8-8359-AC67-8760-CFF0FC604D80}"/>
              </a:ext>
            </a:extLst>
          </p:cNvPr>
          <p:cNvCxnSpPr>
            <a:cxnSpLocks/>
          </p:cNvCxnSpPr>
          <p:nvPr userDrawn="1"/>
        </p:nvCxnSpPr>
        <p:spPr>
          <a:xfrm>
            <a:off x="0" y="6439485"/>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7E393C7-F0CA-6CFE-7A57-82D059DF9D96}"/>
              </a:ext>
            </a:extLst>
          </p:cNvPr>
          <p:cNvCxnSpPr>
            <a:cxnSpLocks/>
          </p:cNvCxnSpPr>
          <p:nvPr userDrawn="1"/>
        </p:nvCxnSpPr>
        <p:spPr>
          <a:xfrm>
            <a:off x="0" y="5915157"/>
            <a:ext cx="12192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7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941832" y="1005840"/>
            <a:ext cx="7187184" cy="4251960"/>
          </a:xfrm>
        </p:spPr>
        <p:txBody>
          <a:bodyPr anchor="b"/>
          <a:lstStyle>
            <a:lvl1pPr>
              <a:lnSpc>
                <a:spcPct val="100000"/>
              </a:lnSpc>
              <a:defRPr sz="5400"/>
            </a:lvl1pPr>
          </a:lstStyle>
          <a:p>
            <a:r>
              <a:rPr lang="en-US"/>
              <a:t>Click to edit Master title style</a:t>
            </a:r>
          </a:p>
        </p:txBody>
      </p:sp>
      <p:sp>
        <p:nvSpPr>
          <p:cNvPr id="19" name="Subtitle 2">
            <a:extLst>
              <a:ext uri="{FF2B5EF4-FFF2-40B4-BE49-F238E27FC236}">
                <a16:creationId xmlns:a16="http://schemas.microsoft.com/office/drawing/2014/main" id="{BE3754CA-7CD5-66C6-9A94-42B6D2AEC1C0}"/>
              </a:ext>
            </a:extLst>
          </p:cNvPr>
          <p:cNvSpPr>
            <a:spLocks noGrp="1"/>
          </p:cNvSpPr>
          <p:nvPr>
            <p:ph type="subTitle" idx="1"/>
          </p:nvPr>
        </p:nvSpPr>
        <p:spPr>
          <a:xfrm>
            <a:off x="941832" y="5312664"/>
            <a:ext cx="2889504" cy="365760"/>
          </a:xfrm>
          <a:solidFill>
            <a:schemeClr val="accent3"/>
          </a:solidFill>
        </p:spPr>
        <p:txBody>
          <a:bodyPr>
            <a:noAutofit/>
          </a:bodyPr>
          <a:lstStyle>
            <a:lvl1pPr marL="0" indent="0" algn="l">
              <a:buNone/>
              <a:defRPr sz="1800">
                <a:solidFill>
                  <a:schemeClr val="tx1"/>
                </a:solidFill>
                <a:latin typeface="Gill Sans Nova Light" panose="020B03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Picture Placeholder 22">
            <a:extLst>
              <a:ext uri="{FF2B5EF4-FFF2-40B4-BE49-F238E27FC236}">
                <a16:creationId xmlns:a16="http://schemas.microsoft.com/office/drawing/2014/main" id="{47150B01-E47B-1FE6-D289-46641618F640}"/>
              </a:ext>
            </a:extLst>
          </p:cNvPr>
          <p:cNvSpPr>
            <a:spLocks noGrp="1"/>
          </p:cNvSpPr>
          <p:nvPr>
            <p:ph type="pic" sz="quarter" idx="13"/>
          </p:nvPr>
        </p:nvSpPr>
        <p:spPr>
          <a:xfrm>
            <a:off x="8937714" y="1028362"/>
            <a:ext cx="2451100" cy="4800597"/>
          </a:xfrm>
          <a:ln w="15875">
            <a:solidFill>
              <a:schemeClr val="tx1"/>
            </a:solidFill>
          </a:ln>
        </p:spPr>
        <p:txBody>
          <a:bodyPr anchor="ctr"/>
          <a:lstStyle>
            <a:lvl1pPr marL="0" indent="0" algn="ctr">
              <a:buNone/>
              <a:defRPr sz="18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lvl1pPr>
              <a:defRPr>
                <a:solidFill>
                  <a:schemeClr val="tx1"/>
                </a:solidFill>
              </a:defRPr>
            </a:lvl1pPr>
          </a:lstStyle>
          <a:p>
            <a:fld id="{84D792B7-0397-C047-AE12-1A03F7E3DC83}" type="slidenum">
              <a:rPr lang="en-US" smtClean="0"/>
              <a:pPr/>
              <a:t>‹#›</a:t>
            </a:fld>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lvl1pPr>
              <a:defRPr>
                <a:solidFill>
                  <a:schemeClr val="tx1"/>
                </a:solidFill>
              </a:defRPr>
            </a:lvl1pPr>
          </a:lstStyle>
          <a:p>
            <a:r>
              <a:rPr lang="en-US" dirty="0"/>
              <a:t>presentation title</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lvl1pPr>
              <a:defRPr>
                <a:solidFill>
                  <a:schemeClr val="tx1"/>
                </a:solidFill>
              </a:defRPr>
            </a:lvl1pPr>
          </a:lstStyle>
          <a:p>
            <a:r>
              <a:rPr lang="en-US"/>
              <a:t>20XX</a:t>
            </a:r>
            <a:endParaRPr lang="en-US" dirty="0"/>
          </a:p>
        </p:txBody>
      </p:sp>
      <p:cxnSp>
        <p:nvCxnSpPr>
          <p:cNvPr id="8" name="Straight Connector 7">
            <a:extLst>
              <a:ext uri="{FF2B5EF4-FFF2-40B4-BE49-F238E27FC236}">
                <a16:creationId xmlns:a16="http://schemas.microsoft.com/office/drawing/2014/main" id="{52C5A325-67B4-EB21-61D9-11A62C1149D0}"/>
              </a:ext>
            </a:extLst>
          </p:cNvPr>
          <p:cNvCxnSpPr>
            <a:cxnSpLocks/>
          </p:cNvCxnSpPr>
          <p:nvPr userDrawn="1"/>
        </p:nvCxnSpPr>
        <p:spPr>
          <a:xfrm>
            <a:off x="0" y="39515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66DF71-8DDC-0AE8-6067-6C8BDF66AEE6}"/>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D53E1C8-4CA4-75B1-C371-4A379986E7A8}"/>
              </a:ext>
            </a:extLst>
          </p:cNvPr>
          <p:cNvCxnSpPr>
            <a:cxnSpLocks/>
          </p:cNvCxnSpPr>
          <p:nvPr userDrawn="1"/>
        </p:nvCxnSpPr>
        <p:spPr>
          <a:xfrm flipV="1">
            <a:off x="398367"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74A3361-4A2D-2ED2-946A-46EA9B3FCC96}"/>
              </a:ext>
            </a:extLst>
          </p:cNvPr>
          <p:cNvCxnSpPr>
            <a:cxnSpLocks/>
          </p:cNvCxnSpPr>
          <p:nvPr userDrawn="1"/>
        </p:nvCxnSpPr>
        <p:spPr>
          <a:xfrm flipV="1">
            <a:off x="11793633" y="0"/>
            <a:ext cx="0" cy="685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A1A3AD-F519-2787-F127-4698F8E5CA39}"/>
              </a:ext>
            </a:extLst>
          </p:cNvPr>
          <p:cNvCxnSpPr>
            <a:cxnSpLocks/>
          </p:cNvCxnSpPr>
          <p:nvPr userDrawn="1"/>
        </p:nvCxnSpPr>
        <p:spPr>
          <a:xfrm>
            <a:off x="0" y="5516519"/>
            <a:ext cx="914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65322AF-E7A0-773B-0886-72337FA4AC8E}"/>
              </a:ext>
            </a:extLst>
          </p:cNvPr>
          <p:cNvCxnSpPr>
            <a:cxnSpLocks/>
            <a:stCxn id="19" idx="3"/>
          </p:cNvCxnSpPr>
          <p:nvPr userDrawn="1"/>
        </p:nvCxnSpPr>
        <p:spPr>
          <a:xfrm>
            <a:off x="3831336" y="5495544"/>
            <a:ext cx="836066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44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ple content">
    <p:bg>
      <p:bgPr>
        <a:solidFill>
          <a:schemeClr val="accent1"/>
        </a:solidFill>
        <a:effectLst/>
      </p:bgPr>
    </p:bg>
    <p:spTree>
      <p:nvGrpSpPr>
        <p:cNvPr id="1" name=""/>
        <p:cNvGrpSpPr/>
        <p:nvPr/>
      </p:nvGrpSpPr>
      <p:grpSpPr>
        <a:xfrm>
          <a:off x="0" y="0"/>
          <a:ext cx="0" cy="0"/>
          <a:chOff x="0" y="0"/>
          <a:chExt cx="0" cy="0"/>
        </a:xfrm>
      </p:grpSpPr>
      <p:sp>
        <p:nvSpPr>
          <p:cNvPr id="40" name="Picture Placeholder 39">
            <a:extLst>
              <a:ext uri="{FF2B5EF4-FFF2-40B4-BE49-F238E27FC236}">
                <a16:creationId xmlns:a16="http://schemas.microsoft.com/office/drawing/2014/main" id="{5CCC7076-FFA4-750E-431A-0BE2B1B6F2EB}"/>
              </a:ext>
            </a:extLst>
          </p:cNvPr>
          <p:cNvSpPr>
            <a:spLocks noGrp="1"/>
          </p:cNvSpPr>
          <p:nvPr>
            <p:ph type="pic" sz="quarter" idx="20"/>
          </p:nvPr>
        </p:nvSpPr>
        <p:spPr>
          <a:xfrm>
            <a:off x="547796" y="1652080"/>
            <a:ext cx="4406901" cy="3124681"/>
          </a:xfrm>
          <a:ln w="15875">
            <a:solidFill>
              <a:schemeClr val="tx1"/>
            </a:solidFill>
          </a:ln>
        </p:spPr>
        <p:txBody>
          <a:bodyPr anchor="ctr"/>
          <a:lstStyle>
            <a:lvl1pPr marL="0" indent="0" algn="ctr">
              <a:buNone/>
              <a:defRPr sz="1800"/>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EBF410FA-6919-A95F-E465-F3650BC704A5}"/>
              </a:ext>
            </a:extLst>
          </p:cNvPr>
          <p:cNvCxnSpPr>
            <a:cxnSpLocks/>
          </p:cNvCxnSpPr>
          <p:nvPr userDrawn="1"/>
        </p:nvCxnSpPr>
        <p:spPr>
          <a:xfrm>
            <a:off x="0" y="103730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56D016C-FD2C-0B4B-A727-8A7CAF4A9846}"/>
              </a:ext>
            </a:extLst>
          </p:cNvPr>
          <p:cNvCxnSpPr>
            <a:cxnSpLocks/>
          </p:cNvCxnSpPr>
          <p:nvPr userDrawn="1"/>
        </p:nvCxnSpPr>
        <p:spPr>
          <a:xfrm flipV="1">
            <a:off x="5476731" y="1037308"/>
            <a:ext cx="0" cy="540217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79FE8F-AD7E-5CA6-4AC2-165DA0C9BEF5}"/>
              </a:ext>
            </a:extLst>
          </p:cNvPr>
          <p:cNvCxnSpPr>
            <a:cxnSpLocks/>
          </p:cNvCxnSpPr>
          <p:nvPr userDrawn="1"/>
        </p:nvCxnSpPr>
        <p:spPr>
          <a:xfrm flipV="1">
            <a:off x="8792556" y="1027906"/>
            <a:ext cx="0" cy="541157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AA6A48-79F7-A000-AA19-3EB390EBAFAF}"/>
              </a:ext>
            </a:extLst>
          </p:cNvPr>
          <p:cNvCxnSpPr>
            <a:cxnSpLocks/>
          </p:cNvCxnSpPr>
          <p:nvPr userDrawn="1"/>
        </p:nvCxnSpPr>
        <p:spPr>
          <a:xfrm>
            <a:off x="5476731" y="3833413"/>
            <a:ext cx="67152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2FB9E0-941D-A849-6C69-C8A3BDD784D2}"/>
              </a:ext>
            </a:extLst>
          </p:cNvPr>
          <p:cNvCxnSpPr>
            <a:cxnSpLocks/>
          </p:cNvCxnSpPr>
          <p:nvPr userDrawn="1"/>
        </p:nvCxnSpPr>
        <p:spPr>
          <a:xfrm>
            <a:off x="0" y="6439485"/>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5A0BD26-4C3C-C934-E3C5-C4ABD369E612}"/>
              </a:ext>
            </a:extLst>
          </p:cNvPr>
          <p:cNvSpPr>
            <a:spLocks noGrp="1"/>
          </p:cNvSpPr>
          <p:nvPr>
            <p:ph type="title"/>
          </p:nvPr>
        </p:nvSpPr>
        <p:spPr>
          <a:xfrm>
            <a:off x="467868" y="54864"/>
            <a:ext cx="11256264" cy="969264"/>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53F374C-57DC-E207-D494-6986428A2D60}"/>
              </a:ext>
            </a:extLst>
          </p:cNvPr>
          <p:cNvSpPr>
            <a:spLocks noGrp="1"/>
          </p:cNvSpPr>
          <p:nvPr>
            <p:ph idx="1"/>
          </p:nvPr>
        </p:nvSpPr>
        <p:spPr>
          <a:xfrm>
            <a:off x="9023483" y="1802860"/>
            <a:ext cx="2843784" cy="1827340"/>
          </a:xfrm>
        </p:spPr>
        <p:txBody>
          <a:bodyPr/>
          <a:lstStyle>
            <a:lvl1pPr marL="0" indent="0">
              <a:lnSpc>
                <a:spcPct val="100000"/>
              </a:lnSpc>
              <a:spcBef>
                <a:spcPts val="0"/>
              </a:spcBef>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5A514D0E-ED92-E1A4-0E78-546375A0A63E}"/>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26C5317-E14C-8E61-2C1E-0430778E8A0C}"/>
              </a:ext>
            </a:extLst>
          </p:cNvPr>
          <p:cNvSpPr>
            <a:spLocks noGrp="1"/>
          </p:cNvSpPr>
          <p:nvPr>
            <p:ph type="ftr" sz="quarter" idx="11"/>
          </p:nvPr>
        </p:nvSpPr>
        <p:spPr>
          <a:xfrm>
            <a:off x="4808250" y="6517634"/>
            <a:ext cx="2572870" cy="274320"/>
          </a:xfrm>
          <a:prstGeom prst="rect">
            <a:avLst/>
          </a:prstGeo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2101ABA6-5EA3-1AE9-0825-523073F786ED}"/>
              </a:ext>
            </a:extLst>
          </p:cNvPr>
          <p:cNvSpPr>
            <a:spLocks noGrp="1"/>
          </p:cNvSpPr>
          <p:nvPr>
            <p:ph type="sldNum" sz="quarter" idx="12"/>
          </p:nvPr>
        </p:nvSpPr>
        <p:spPr>
          <a:xfrm>
            <a:off x="616640" y="6517634"/>
            <a:ext cx="950258" cy="274320"/>
          </a:xfrm>
          <a:prstGeom prst="rect">
            <a:avLst/>
          </a:prstGeom>
        </p:spPr>
        <p:txBody>
          <a:bodyPr/>
          <a:lstStyle/>
          <a:p>
            <a:fld id="{84D792B7-0397-C047-AE12-1A03F7E3DC83}" type="slidenum">
              <a:rPr lang="en-US" smtClean="0"/>
              <a:t>‹#›</a:t>
            </a:fld>
            <a:endParaRPr lang="en-US" dirty="0"/>
          </a:p>
        </p:txBody>
      </p:sp>
      <p:sp>
        <p:nvSpPr>
          <p:cNvPr id="29" name="Content Placeholder 2">
            <a:extLst>
              <a:ext uri="{FF2B5EF4-FFF2-40B4-BE49-F238E27FC236}">
                <a16:creationId xmlns:a16="http://schemas.microsoft.com/office/drawing/2014/main" id="{F9E7CC0C-0A82-6C16-C499-CE38E6A5E1A6}"/>
              </a:ext>
            </a:extLst>
          </p:cNvPr>
          <p:cNvSpPr>
            <a:spLocks noGrp="1"/>
          </p:cNvSpPr>
          <p:nvPr>
            <p:ph idx="13"/>
          </p:nvPr>
        </p:nvSpPr>
        <p:spPr>
          <a:xfrm>
            <a:off x="5634474" y="1802860"/>
            <a:ext cx="2843784" cy="1827340"/>
          </a:xfrm>
        </p:spPr>
        <p:txBody>
          <a:bodyPr/>
          <a:lstStyle>
            <a:lvl1pPr marL="0" indent="0">
              <a:lnSpc>
                <a:spcPct val="100000"/>
              </a:lnSpc>
              <a:spcBef>
                <a:spcPts val="0"/>
              </a:spcBef>
              <a:buNone/>
              <a:defRPr sz="1800"/>
            </a:lvl1pPr>
          </a:lstStyle>
          <a:p>
            <a:pPr lvl="0"/>
            <a:r>
              <a:rPr lang="en-US"/>
              <a:t>Click to edit Master text styles</a:t>
            </a:r>
          </a:p>
        </p:txBody>
      </p:sp>
      <p:sp>
        <p:nvSpPr>
          <p:cNvPr id="31" name="Text Placeholder 30">
            <a:extLst>
              <a:ext uri="{FF2B5EF4-FFF2-40B4-BE49-F238E27FC236}">
                <a16:creationId xmlns:a16="http://schemas.microsoft.com/office/drawing/2014/main" id="{57CEC54D-1FD6-3F78-8B9D-D145F9B1C3F3}"/>
              </a:ext>
            </a:extLst>
          </p:cNvPr>
          <p:cNvSpPr>
            <a:spLocks noGrp="1"/>
          </p:cNvSpPr>
          <p:nvPr>
            <p:ph type="body" sz="quarter" idx="14"/>
          </p:nvPr>
        </p:nvSpPr>
        <p:spPr>
          <a:xfrm>
            <a:off x="5634474" y="1279472"/>
            <a:ext cx="2843784" cy="466344"/>
          </a:xfrm>
        </p:spPr>
        <p:txBody>
          <a:bodyPr/>
          <a:lstStyle>
            <a:lvl1pPr marL="0" indent="0">
              <a:lnSpc>
                <a:spcPct val="100000"/>
              </a:lnSpc>
              <a:spcBef>
                <a:spcPts val="0"/>
              </a:spcBef>
              <a:buNone/>
              <a:defRPr sz="2400">
                <a:latin typeface="+mj-lt"/>
              </a:defRPr>
            </a:lvl1pPr>
          </a:lstStyle>
          <a:p>
            <a:pPr lvl="0"/>
            <a:r>
              <a:rPr lang="en-US"/>
              <a:t>Click to edit Master text styles</a:t>
            </a:r>
          </a:p>
        </p:txBody>
      </p:sp>
      <p:sp>
        <p:nvSpPr>
          <p:cNvPr id="32" name="Text Placeholder 30">
            <a:extLst>
              <a:ext uri="{FF2B5EF4-FFF2-40B4-BE49-F238E27FC236}">
                <a16:creationId xmlns:a16="http://schemas.microsoft.com/office/drawing/2014/main" id="{A61EC6ED-86B0-89B9-F4F3-A17A7F150D11}"/>
              </a:ext>
            </a:extLst>
          </p:cNvPr>
          <p:cNvSpPr>
            <a:spLocks noGrp="1"/>
          </p:cNvSpPr>
          <p:nvPr>
            <p:ph type="body" sz="quarter" idx="15"/>
          </p:nvPr>
        </p:nvSpPr>
        <p:spPr>
          <a:xfrm>
            <a:off x="9023483" y="1278001"/>
            <a:ext cx="2843784" cy="466344"/>
          </a:xfrm>
        </p:spPr>
        <p:txBody>
          <a:bodyPr/>
          <a:lstStyle>
            <a:lvl1pPr marL="0" indent="0">
              <a:lnSpc>
                <a:spcPct val="100000"/>
              </a:lnSpc>
              <a:spcBef>
                <a:spcPts val="0"/>
              </a:spcBef>
              <a:buNone/>
              <a:defRPr sz="2400">
                <a:latin typeface="+mj-lt"/>
              </a:defRPr>
            </a:lvl1pPr>
          </a:lstStyle>
          <a:p>
            <a:pPr lvl="0"/>
            <a:r>
              <a:rPr lang="en-US"/>
              <a:t>Click to edit Master text styles</a:t>
            </a:r>
          </a:p>
        </p:txBody>
      </p:sp>
      <p:sp>
        <p:nvSpPr>
          <p:cNvPr id="33" name="Content Placeholder 2">
            <a:extLst>
              <a:ext uri="{FF2B5EF4-FFF2-40B4-BE49-F238E27FC236}">
                <a16:creationId xmlns:a16="http://schemas.microsoft.com/office/drawing/2014/main" id="{3D51AA82-3529-805D-5461-E1C5DC523EBF}"/>
              </a:ext>
            </a:extLst>
          </p:cNvPr>
          <p:cNvSpPr>
            <a:spLocks noGrp="1"/>
          </p:cNvSpPr>
          <p:nvPr>
            <p:ph idx="16"/>
          </p:nvPr>
        </p:nvSpPr>
        <p:spPr>
          <a:xfrm>
            <a:off x="9023483" y="4599432"/>
            <a:ext cx="2843784" cy="1645950"/>
          </a:xfrm>
        </p:spPr>
        <p:txBody>
          <a:bodyPr/>
          <a:lstStyle>
            <a:lvl1pPr marL="0" indent="0">
              <a:lnSpc>
                <a:spcPct val="100000"/>
              </a:lnSpc>
              <a:spcBef>
                <a:spcPts val="0"/>
              </a:spcBef>
              <a:buNone/>
              <a:defRPr sz="1800"/>
            </a:lvl1pPr>
          </a:lstStyle>
          <a:p>
            <a:pPr lvl="0"/>
            <a:r>
              <a:rPr lang="en-US"/>
              <a:t>Click to edit Master text styles</a:t>
            </a:r>
          </a:p>
        </p:txBody>
      </p:sp>
      <p:sp>
        <p:nvSpPr>
          <p:cNvPr id="34" name="Content Placeholder 2">
            <a:extLst>
              <a:ext uri="{FF2B5EF4-FFF2-40B4-BE49-F238E27FC236}">
                <a16:creationId xmlns:a16="http://schemas.microsoft.com/office/drawing/2014/main" id="{52A58E13-B509-86DD-D9FA-FE6B76B706CE}"/>
              </a:ext>
            </a:extLst>
          </p:cNvPr>
          <p:cNvSpPr>
            <a:spLocks noGrp="1"/>
          </p:cNvSpPr>
          <p:nvPr>
            <p:ph idx="17"/>
          </p:nvPr>
        </p:nvSpPr>
        <p:spPr>
          <a:xfrm>
            <a:off x="5634474" y="4599432"/>
            <a:ext cx="2843784" cy="1645950"/>
          </a:xfrm>
        </p:spPr>
        <p:txBody>
          <a:bodyPr/>
          <a:lstStyle>
            <a:lvl1pPr marL="0" indent="0">
              <a:lnSpc>
                <a:spcPct val="100000"/>
              </a:lnSpc>
              <a:spcBef>
                <a:spcPts val="0"/>
              </a:spcBef>
              <a:buNone/>
              <a:defRPr sz="1800"/>
            </a:lvl1pPr>
          </a:lstStyle>
          <a:p>
            <a:pPr lvl="0"/>
            <a:r>
              <a:rPr lang="en-US"/>
              <a:t>Click to edit Master text styles</a:t>
            </a:r>
          </a:p>
        </p:txBody>
      </p:sp>
      <p:sp>
        <p:nvSpPr>
          <p:cNvPr id="35" name="Text Placeholder 30">
            <a:extLst>
              <a:ext uri="{FF2B5EF4-FFF2-40B4-BE49-F238E27FC236}">
                <a16:creationId xmlns:a16="http://schemas.microsoft.com/office/drawing/2014/main" id="{D3275BA4-1A29-81A8-890F-A2019D6AD1A2}"/>
              </a:ext>
            </a:extLst>
          </p:cNvPr>
          <p:cNvSpPr>
            <a:spLocks noGrp="1"/>
          </p:cNvSpPr>
          <p:nvPr>
            <p:ph type="body" sz="quarter" idx="18"/>
          </p:nvPr>
        </p:nvSpPr>
        <p:spPr>
          <a:xfrm>
            <a:off x="5634474" y="4078224"/>
            <a:ext cx="2843784" cy="466344"/>
          </a:xfrm>
        </p:spPr>
        <p:txBody>
          <a:bodyPr/>
          <a:lstStyle>
            <a:lvl1pPr marL="0" indent="0">
              <a:lnSpc>
                <a:spcPct val="100000"/>
              </a:lnSpc>
              <a:spcBef>
                <a:spcPts val="0"/>
              </a:spcBef>
              <a:buNone/>
              <a:defRPr sz="2400">
                <a:latin typeface="+mj-lt"/>
              </a:defRPr>
            </a:lvl1pPr>
          </a:lstStyle>
          <a:p>
            <a:pPr lvl="0"/>
            <a:r>
              <a:rPr lang="en-US"/>
              <a:t>Click to edit Master text styles</a:t>
            </a:r>
          </a:p>
        </p:txBody>
      </p:sp>
      <p:sp>
        <p:nvSpPr>
          <p:cNvPr id="36" name="Text Placeholder 30">
            <a:extLst>
              <a:ext uri="{FF2B5EF4-FFF2-40B4-BE49-F238E27FC236}">
                <a16:creationId xmlns:a16="http://schemas.microsoft.com/office/drawing/2014/main" id="{97742C31-A952-F092-74D6-5D432DBE4955}"/>
              </a:ext>
            </a:extLst>
          </p:cNvPr>
          <p:cNvSpPr>
            <a:spLocks noGrp="1"/>
          </p:cNvSpPr>
          <p:nvPr>
            <p:ph type="body" sz="quarter" idx="19"/>
          </p:nvPr>
        </p:nvSpPr>
        <p:spPr>
          <a:xfrm>
            <a:off x="9023483" y="4078224"/>
            <a:ext cx="2843784" cy="466344"/>
          </a:xfrm>
        </p:spPr>
        <p:txBody>
          <a:bodyPr/>
          <a:lstStyle>
            <a:lvl1pPr marL="0" indent="0">
              <a:lnSpc>
                <a:spcPct val="100000"/>
              </a:lnSpc>
              <a:spcBef>
                <a:spcPts val="0"/>
              </a:spcBef>
              <a:buNone/>
              <a:defRPr sz="2400">
                <a:latin typeface="+mj-lt"/>
              </a:defRPr>
            </a:lvl1pPr>
          </a:lstStyle>
          <a:p>
            <a:pPr lvl="0"/>
            <a:r>
              <a:rPr lang="en-US"/>
              <a:t>Click to edit Master text styles</a:t>
            </a:r>
          </a:p>
        </p:txBody>
      </p:sp>
      <p:sp>
        <p:nvSpPr>
          <p:cNvPr id="41" name="Content Placeholder 2">
            <a:extLst>
              <a:ext uri="{FF2B5EF4-FFF2-40B4-BE49-F238E27FC236}">
                <a16:creationId xmlns:a16="http://schemas.microsoft.com/office/drawing/2014/main" id="{1AF03A42-3FAC-6EF4-3C19-01EADE20F3D9}"/>
              </a:ext>
            </a:extLst>
          </p:cNvPr>
          <p:cNvSpPr>
            <a:spLocks noGrp="1"/>
          </p:cNvSpPr>
          <p:nvPr>
            <p:ph idx="21"/>
          </p:nvPr>
        </p:nvSpPr>
        <p:spPr>
          <a:xfrm>
            <a:off x="1207008" y="5788152"/>
            <a:ext cx="3858768" cy="532461"/>
          </a:xfrm>
        </p:spPr>
        <p:txBody>
          <a:bodyPr/>
          <a:lstStyle>
            <a:lvl1pPr marL="0" indent="0">
              <a:lnSpc>
                <a:spcPct val="100000"/>
              </a:lnSpc>
              <a:spcBef>
                <a:spcPts val="0"/>
              </a:spcBef>
              <a:buNone/>
              <a:defRPr sz="1800"/>
            </a:lvl1pPr>
          </a:lstStyle>
          <a:p>
            <a:pPr lvl="0"/>
            <a:r>
              <a:rPr lang="en-US"/>
              <a:t>Click to edit Master text styles</a:t>
            </a:r>
          </a:p>
        </p:txBody>
      </p:sp>
      <p:sp>
        <p:nvSpPr>
          <p:cNvPr id="42" name="Text Placeholder 30">
            <a:extLst>
              <a:ext uri="{FF2B5EF4-FFF2-40B4-BE49-F238E27FC236}">
                <a16:creationId xmlns:a16="http://schemas.microsoft.com/office/drawing/2014/main" id="{D4A2DF13-0ACD-F5E4-200D-EF0469F75D0D}"/>
              </a:ext>
            </a:extLst>
          </p:cNvPr>
          <p:cNvSpPr>
            <a:spLocks noGrp="1"/>
          </p:cNvSpPr>
          <p:nvPr>
            <p:ph type="body" sz="quarter" idx="22"/>
          </p:nvPr>
        </p:nvSpPr>
        <p:spPr>
          <a:xfrm>
            <a:off x="1207008" y="5266944"/>
            <a:ext cx="3858768" cy="466344"/>
          </a:xfrm>
        </p:spPr>
        <p:txBody>
          <a:bodyPr/>
          <a:lstStyle>
            <a:lvl1pPr marL="0" indent="0">
              <a:lnSpc>
                <a:spcPct val="100000"/>
              </a:lnSpc>
              <a:spcBef>
                <a:spcPts val="0"/>
              </a:spcBef>
              <a:buNone/>
              <a:defRPr sz="2400">
                <a:latin typeface="+mj-lt"/>
              </a:defRPr>
            </a:lvl1pPr>
          </a:lstStyle>
          <a:p>
            <a:pPr lvl="0"/>
            <a:r>
              <a:rPr lang="en-US"/>
              <a:t>Click to edit Master text styles</a:t>
            </a:r>
          </a:p>
        </p:txBody>
      </p:sp>
      <p:sp>
        <p:nvSpPr>
          <p:cNvPr id="44" name="Text Placeholder 43">
            <a:extLst>
              <a:ext uri="{FF2B5EF4-FFF2-40B4-BE49-F238E27FC236}">
                <a16:creationId xmlns:a16="http://schemas.microsoft.com/office/drawing/2014/main" id="{7B805FCC-6D7A-F1CC-3B04-A84A068DBB1F}"/>
              </a:ext>
            </a:extLst>
          </p:cNvPr>
          <p:cNvSpPr>
            <a:spLocks noGrp="1"/>
          </p:cNvSpPr>
          <p:nvPr>
            <p:ph type="body" sz="quarter" idx="23" hasCustomPrompt="1"/>
          </p:nvPr>
        </p:nvSpPr>
        <p:spPr>
          <a:xfrm>
            <a:off x="11695176" y="3310128"/>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5" name="Text Placeholder 43">
            <a:extLst>
              <a:ext uri="{FF2B5EF4-FFF2-40B4-BE49-F238E27FC236}">
                <a16:creationId xmlns:a16="http://schemas.microsoft.com/office/drawing/2014/main" id="{FEE3F2FF-41FC-A05B-F6EB-A97A7D1B0644}"/>
              </a:ext>
            </a:extLst>
          </p:cNvPr>
          <p:cNvSpPr>
            <a:spLocks noGrp="1"/>
          </p:cNvSpPr>
          <p:nvPr>
            <p:ph type="body" sz="quarter" idx="24" hasCustomPrompt="1"/>
          </p:nvPr>
        </p:nvSpPr>
        <p:spPr>
          <a:xfrm>
            <a:off x="11695176" y="5897880"/>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6" name="Text Placeholder 43">
            <a:extLst>
              <a:ext uri="{FF2B5EF4-FFF2-40B4-BE49-F238E27FC236}">
                <a16:creationId xmlns:a16="http://schemas.microsoft.com/office/drawing/2014/main" id="{271E6249-39AB-A674-474B-129F0FC28F0A}"/>
              </a:ext>
            </a:extLst>
          </p:cNvPr>
          <p:cNvSpPr>
            <a:spLocks noGrp="1"/>
          </p:cNvSpPr>
          <p:nvPr>
            <p:ph type="body" sz="quarter" idx="25" hasCustomPrompt="1"/>
          </p:nvPr>
        </p:nvSpPr>
        <p:spPr>
          <a:xfrm>
            <a:off x="8293608" y="3310128"/>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7" name="Text Placeholder 43">
            <a:extLst>
              <a:ext uri="{FF2B5EF4-FFF2-40B4-BE49-F238E27FC236}">
                <a16:creationId xmlns:a16="http://schemas.microsoft.com/office/drawing/2014/main" id="{1743218C-8B3C-DC33-5CD2-D82FA77A522E}"/>
              </a:ext>
            </a:extLst>
          </p:cNvPr>
          <p:cNvSpPr>
            <a:spLocks noGrp="1"/>
          </p:cNvSpPr>
          <p:nvPr>
            <p:ph type="body" sz="quarter" idx="26" hasCustomPrompt="1"/>
          </p:nvPr>
        </p:nvSpPr>
        <p:spPr>
          <a:xfrm>
            <a:off x="8293608" y="5897880"/>
            <a:ext cx="292608" cy="292608"/>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
        <p:nvSpPr>
          <p:cNvPr id="48" name="Text Placeholder 43">
            <a:extLst>
              <a:ext uri="{FF2B5EF4-FFF2-40B4-BE49-F238E27FC236}">
                <a16:creationId xmlns:a16="http://schemas.microsoft.com/office/drawing/2014/main" id="{6018CAD3-E7B7-16B7-5631-0C3F7C38C530}"/>
              </a:ext>
            </a:extLst>
          </p:cNvPr>
          <p:cNvSpPr>
            <a:spLocks noGrp="1"/>
          </p:cNvSpPr>
          <p:nvPr>
            <p:ph type="body" sz="quarter" idx="27" hasCustomPrompt="1"/>
          </p:nvPr>
        </p:nvSpPr>
        <p:spPr>
          <a:xfrm>
            <a:off x="548640" y="5330952"/>
            <a:ext cx="512064" cy="512064"/>
          </a:xfrm>
          <a:prstGeom prst="ellipse">
            <a:avLst/>
          </a:prstGeom>
          <a:ln w="15875">
            <a:solidFill>
              <a:schemeClr val="tx1"/>
            </a:solidFill>
          </a:ln>
        </p:spPr>
        <p:txBody>
          <a:bodyPr lIns="0" tIns="0" rIns="0" bIns="0" anchor="ctr"/>
          <a:lstStyle>
            <a:lvl1pPr marL="0" indent="0" algn="ctr">
              <a:buNone/>
              <a:defRPr sz="1600">
                <a:latin typeface="+mj-lt"/>
              </a:defRPr>
            </a:lvl1pPr>
          </a:lstStyle>
          <a:p>
            <a:pPr lvl="0"/>
            <a:r>
              <a:rPr lang="en-US" dirty="0"/>
              <a:t>X</a:t>
            </a:r>
          </a:p>
        </p:txBody>
      </p:sp>
    </p:spTree>
    <p:extLst>
      <p:ext uri="{BB962C8B-B14F-4D97-AF65-F5344CB8AC3E}">
        <p14:creationId xmlns:p14="http://schemas.microsoft.com/office/powerpoint/2010/main" val="65405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D15AA5F-2C28-9886-0D00-5D18198ECEB4}"/>
              </a:ext>
            </a:extLst>
          </p:cNvPr>
          <p:cNvSpPr>
            <a:spLocks noGrp="1"/>
          </p:cNvSpPr>
          <p:nvPr>
            <p:ph type="dt" sz="half" idx="2"/>
          </p:nvPr>
        </p:nvSpPr>
        <p:spPr>
          <a:xfrm>
            <a:off x="10622471" y="6517634"/>
            <a:ext cx="950260" cy="274320"/>
          </a:xfrm>
          <a:prstGeom prst="rect">
            <a:avLst/>
          </a:prstGeom>
        </p:spPr>
        <p:txBody>
          <a:bodyPr vert="horz" lIns="91440" tIns="45720" rIns="91440" bIns="45720" rtlCol="0" anchor="ctr">
            <a:noAutofit/>
          </a:bodyPr>
          <a:lstStyle>
            <a:lvl1pPr algn="l">
              <a:defRPr sz="1200" spc="300" baseline="0">
                <a:solidFill>
                  <a:schemeClr val="tx1"/>
                </a:solidFill>
                <a:latin typeface="Gill Sans Nova Light" panose="020B0302020104020203" pitchFamily="34" charset="0"/>
              </a:defRPr>
            </a:lvl1pPr>
          </a:lstStyle>
          <a:p>
            <a:r>
              <a:rPr lang="en-US"/>
              <a:t>20XX</a:t>
            </a:r>
            <a:endParaRPr lang="en-US" dirty="0"/>
          </a:p>
        </p:txBody>
      </p:sp>
      <p:sp>
        <p:nvSpPr>
          <p:cNvPr id="2" name="Title Placeholder 1">
            <a:extLst>
              <a:ext uri="{FF2B5EF4-FFF2-40B4-BE49-F238E27FC236}">
                <a16:creationId xmlns:a16="http://schemas.microsoft.com/office/drawing/2014/main" id="{03922ECB-9F56-BDF6-8792-01F55B2EA5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1B62B5B1-8D0B-68C6-B628-3FF8E5DCD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ABEF9CC0-D93B-C416-BCCE-87441F99C058}"/>
              </a:ext>
            </a:extLst>
          </p:cNvPr>
          <p:cNvSpPr>
            <a:spLocks noGrp="1"/>
          </p:cNvSpPr>
          <p:nvPr>
            <p:ph type="sldNum" sz="quarter" idx="4"/>
          </p:nvPr>
        </p:nvSpPr>
        <p:spPr>
          <a:xfrm>
            <a:off x="616640" y="6517634"/>
            <a:ext cx="950258" cy="274320"/>
          </a:xfrm>
          <a:prstGeom prst="rect">
            <a:avLst/>
          </a:prstGeom>
        </p:spPr>
        <p:txBody>
          <a:bodyPr vert="horz" lIns="91440" tIns="45720" rIns="91440" bIns="45720" rtlCol="0" anchor="ctr">
            <a:noAutofit/>
          </a:bodyPr>
          <a:lstStyle>
            <a:lvl1pPr algn="l">
              <a:defRPr sz="1200" spc="300" baseline="0">
                <a:solidFill>
                  <a:schemeClr val="tx1"/>
                </a:solidFill>
                <a:latin typeface="Gill Sans Nova Light" panose="020B0302020104020203" pitchFamily="34" charset="0"/>
              </a:defRPr>
            </a:lvl1pPr>
          </a:lstStyle>
          <a:p>
            <a:fld id="{84D792B7-0397-C047-AE12-1A03F7E3DC83}" type="slidenum">
              <a:rPr lang="en-US" smtClean="0"/>
              <a:pPr/>
              <a:t>‹#›</a:t>
            </a:fld>
            <a:endParaRPr lang="en-US" dirty="0"/>
          </a:p>
        </p:txBody>
      </p:sp>
      <p:sp>
        <p:nvSpPr>
          <p:cNvPr id="13" name="Footer Placeholder 4">
            <a:extLst>
              <a:ext uri="{FF2B5EF4-FFF2-40B4-BE49-F238E27FC236}">
                <a16:creationId xmlns:a16="http://schemas.microsoft.com/office/drawing/2014/main" id="{54253F60-8B31-6272-41B3-5C95D6A908C3}"/>
              </a:ext>
            </a:extLst>
          </p:cNvPr>
          <p:cNvSpPr>
            <a:spLocks noGrp="1"/>
          </p:cNvSpPr>
          <p:nvPr>
            <p:ph type="ftr" sz="quarter" idx="3"/>
          </p:nvPr>
        </p:nvSpPr>
        <p:spPr>
          <a:xfrm>
            <a:off x="4808250" y="6517634"/>
            <a:ext cx="2572870" cy="274320"/>
          </a:xfrm>
          <a:prstGeom prst="rect">
            <a:avLst/>
          </a:prstGeom>
        </p:spPr>
        <p:txBody>
          <a:bodyPr vert="horz" lIns="91440" tIns="45720" rIns="91440" bIns="45720" rtlCol="0" anchor="ctr">
            <a:noAutofit/>
          </a:bodyPr>
          <a:lstStyle>
            <a:lvl1pPr algn="ctr">
              <a:defRPr sz="1200" spc="300" baseline="0">
                <a:solidFill>
                  <a:schemeClr val="tx1"/>
                </a:solidFill>
                <a:latin typeface="Gill Sans Nova Light" panose="020B0302020104020203" pitchFamily="34" charset="0"/>
              </a:defRPr>
            </a:lvl1pPr>
          </a:lstStyle>
          <a:p>
            <a:r>
              <a:rPr lang="en-US"/>
              <a:t>presentation title</a:t>
            </a:r>
            <a:endParaRPr lang="en-US" dirty="0"/>
          </a:p>
        </p:txBody>
      </p:sp>
    </p:spTree>
    <p:extLst>
      <p:ext uri="{BB962C8B-B14F-4D97-AF65-F5344CB8AC3E}">
        <p14:creationId xmlns:p14="http://schemas.microsoft.com/office/powerpoint/2010/main" val="105320208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60" r:id="rId4"/>
    <p:sldLayoutId id="2147483670" r:id="rId5"/>
    <p:sldLayoutId id="2147483668" r:id="rId6"/>
    <p:sldLayoutId id="2147483669" r:id="rId7"/>
    <p:sldLayoutId id="2147483667" r:id="rId8"/>
    <p:sldLayoutId id="2147483666" r:id="rId9"/>
    <p:sldLayoutId id="2147483665" r:id="rId10"/>
    <p:sldLayoutId id="2147483653" r:id="rId11"/>
    <p:sldLayoutId id="2147483664" r:id="rId12"/>
    <p:sldLayoutId id="2147483671" r:id="rId13"/>
    <p:sldLayoutId id="2147483663" r:id="rId14"/>
    <p:sldLayoutId id="2147483662" r:id="rId15"/>
    <p:sldLayoutId id="2147483654" r:id="rId16"/>
    <p:sldLayoutId id="2147483655" r:id="rId17"/>
  </p:sldLayoutIdLst>
  <p:hf hdr="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83464" indent="-283464"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566928" indent="-283464"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850392" indent="-283464"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133856" indent="-283464"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1417320" indent="-283464"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8" Type="http://schemas.openxmlformats.org/officeDocument/2006/relationships/hyperlink" Target="https://experience.arcgis.com/experience/05dfbae79de64fa484d80d52eed175c8/page/Page-1/" TargetMode="External"/><Relationship Id="rId3" Type="http://schemas.openxmlformats.org/officeDocument/2006/relationships/hyperlink" Target="https://www.clcillinois.edu/businesses/illinois-small-business-development-center" TargetMode="External"/><Relationship Id="rId7" Type="http://schemas.openxmlformats.org/officeDocument/2006/relationships/hyperlink" Target="https://www.lakecountychamber.com/" TargetMode="Externa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hyperlink" Target="https://www.lakecountyil.gov/2516/Strategic-Plan" TargetMode="External"/><Relationship Id="rId5" Type="http://schemas.openxmlformats.org/officeDocument/2006/relationships/hyperlink" Target="https://illinoisepi.org/site/wp-content/themes/hollow/docs/infrastructure-investment/ILEPI-Economic-Commentary-Per-Lane-Mile1.pdf" TargetMode="External"/><Relationship Id="rId4" Type="http://schemas.openxmlformats.org/officeDocument/2006/relationships/hyperlink" Target="https://fred.stlouisfed.org/series/ILLAKE7LFN"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lcfpd.org/" TargetMode="External"/><Relationship Id="rId7" Type="http://schemas.openxmlformats.org/officeDocument/2006/relationships/hyperlink" Target="https://library.isgs.illinois.edu/Pubs/pdfs/circulars/c481.pdf" TargetMode="Externa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hyperlink" Target="https://www.lakecountyil.gov/DocumentCenter/View/45763/LWIA-1---PY-2022-LOCAL-Plan-Modifications" TargetMode="External"/><Relationship Id="rId5" Type="http://schemas.openxmlformats.org/officeDocument/2006/relationships/hyperlink" Target="https://thehublc.org/" TargetMode="External"/><Relationship Id="rId4" Type="http://schemas.openxmlformats.org/officeDocument/2006/relationships/hyperlink" Target="https://www.lakecountyil.gov/1974/Framework-Pla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Placeholder 7" descr="A body of water with trees and a pink sky&#10;&#10;Description automatically generated">
            <a:extLst>
              <a:ext uri="{FF2B5EF4-FFF2-40B4-BE49-F238E27FC236}">
                <a16:creationId xmlns:a16="http://schemas.microsoft.com/office/drawing/2014/main" id="{5FA5A5A8-666C-C9A5-9994-C500CB1A1462}"/>
              </a:ext>
            </a:extLst>
          </p:cNvPr>
          <p:cNvPicPr>
            <a:picLocks noGrp="1" noChangeAspect="1"/>
          </p:cNvPicPr>
          <p:nvPr>
            <p:ph type="pic" sz="quarter" idx="10"/>
          </p:nvPr>
        </p:nvPicPr>
        <p:blipFill>
          <a:blip r:embed="rId3"/>
          <a:srcRect t="1200" r="-1" b="-1"/>
          <a:stretch/>
        </p:blipFill>
        <p:spPr>
          <a:xfrm>
            <a:off x="1289143" y="440217"/>
            <a:ext cx="9613711" cy="2327086"/>
          </a:xfrm>
          <a:noFill/>
        </p:spPr>
      </p:pic>
      <p:sp>
        <p:nvSpPr>
          <p:cNvPr id="3" name="Title 2">
            <a:extLst>
              <a:ext uri="{FF2B5EF4-FFF2-40B4-BE49-F238E27FC236}">
                <a16:creationId xmlns:a16="http://schemas.microsoft.com/office/drawing/2014/main" id="{47B1341B-74CE-99E1-8A79-DB717AB6EAEF}"/>
              </a:ext>
            </a:extLst>
          </p:cNvPr>
          <p:cNvSpPr>
            <a:spLocks noGrp="1"/>
          </p:cNvSpPr>
          <p:nvPr>
            <p:ph type="ctrTitle"/>
          </p:nvPr>
        </p:nvSpPr>
        <p:spPr>
          <a:xfrm>
            <a:off x="1142999" y="3236976"/>
            <a:ext cx="8112029" cy="2168172"/>
          </a:xfrm>
        </p:spPr>
        <p:txBody>
          <a:bodyPr anchor="b">
            <a:normAutofit/>
          </a:bodyPr>
          <a:lstStyle/>
          <a:p>
            <a:r>
              <a:rPr lang="en-US" sz="5400" dirty="0"/>
              <a:t>LAKE COUNTY, ILLINOIS</a:t>
            </a:r>
            <a:br>
              <a:rPr lang="en-US" sz="5400" dirty="0"/>
            </a:br>
            <a:r>
              <a:rPr lang="en-US" sz="2000" dirty="0"/>
              <a:t> </a:t>
            </a:r>
            <a:br>
              <a:rPr lang="en-US" sz="4100" dirty="0"/>
            </a:br>
            <a:r>
              <a:rPr lang="en-US" sz="3200" dirty="0"/>
              <a:t>COMPREHENSIVE ECONOMIC DEVELOPMENT STRATEGY</a:t>
            </a:r>
          </a:p>
        </p:txBody>
      </p:sp>
      <p:sp>
        <p:nvSpPr>
          <p:cNvPr id="4" name="Subtitle 3">
            <a:extLst>
              <a:ext uri="{FF2B5EF4-FFF2-40B4-BE49-F238E27FC236}">
                <a16:creationId xmlns:a16="http://schemas.microsoft.com/office/drawing/2014/main" id="{D1867331-230D-9C0A-257F-D767A3E56A5E}"/>
              </a:ext>
            </a:extLst>
          </p:cNvPr>
          <p:cNvSpPr>
            <a:spLocks noGrp="1"/>
          </p:cNvSpPr>
          <p:nvPr>
            <p:ph type="subTitle" idx="1"/>
          </p:nvPr>
        </p:nvSpPr>
        <p:spPr>
          <a:xfrm>
            <a:off x="6327648" y="5971032"/>
            <a:ext cx="3776472" cy="530352"/>
          </a:xfrm>
        </p:spPr>
        <p:txBody>
          <a:bodyPr>
            <a:normAutofit/>
          </a:bodyPr>
          <a:lstStyle/>
          <a:p>
            <a:r>
              <a:rPr lang="en-US" dirty="0">
                <a:solidFill>
                  <a:schemeClr val="bg1"/>
                </a:solidFill>
              </a:rPr>
              <a:t>a presentation by ACG Consultants </a:t>
            </a:r>
          </a:p>
          <a:p>
            <a:endParaRPr lang="en-US" dirty="0"/>
          </a:p>
        </p:txBody>
      </p:sp>
      <p:pic>
        <p:nvPicPr>
          <p:cNvPr id="10" name="Picture 9" descr="A logo of a university&#10;&#10;Description automatically generated">
            <a:extLst>
              <a:ext uri="{FF2B5EF4-FFF2-40B4-BE49-F238E27FC236}">
                <a16:creationId xmlns:a16="http://schemas.microsoft.com/office/drawing/2014/main" id="{A18A4663-B6FE-7302-95AE-29F13866989A}"/>
              </a:ext>
            </a:extLst>
          </p:cNvPr>
          <p:cNvPicPr>
            <a:picLocks noChangeAspect="1"/>
          </p:cNvPicPr>
          <p:nvPr/>
        </p:nvPicPr>
        <p:blipFill>
          <a:blip r:embed="rId4"/>
          <a:stretch>
            <a:fillRect/>
          </a:stretch>
        </p:blipFill>
        <p:spPr>
          <a:xfrm>
            <a:off x="9255029" y="4090698"/>
            <a:ext cx="1647825" cy="1314450"/>
          </a:xfrm>
          <a:prstGeom prst="rect">
            <a:avLst/>
          </a:prstGeom>
        </p:spPr>
      </p:pic>
    </p:spTree>
    <p:extLst>
      <p:ext uri="{BB962C8B-B14F-4D97-AF65-F5344CB8AC3E}">
        <p14:creationId xmlns:p14="http://schemas.microsoft.com/office/powerpoint/2010/main" val="147962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uilding with a sign on the front&#10;&#10;Description automatically generated">
            <a:extLst>
              <a:ext uri="{FF2B5EF4-FFF2-40B4-BE49-F238E27FC236}">
                <a16:creationId xmlns:a16="http://schemas.microsoft.com/office/drawing/2014/main" id="{D17E9971-12C7-DD12-58F1-6740C3325E20}"/>
              </a:ext>
            </a:extLst>
          </p:cNvPr>
          <p:cNvPicPr>
            <a:picLocks noChangeAspect="1"/>
          </p:cNvPicPr>
          <p:nvPr/>
        </p:nvPicPr>
        <p:blipFill rotWithShape="1">
          <a:blip r:embed="rId3">
            <a:alphaModFix amt="20000"/>
            <a:extLst>
              <a:ext uri="{BEBA8EAE-BF5A-486C-A8C5-ECC9F3942E4B}">
                <a14:imgProps xmlns:a14="http://schemas.microsoft.com/office/drawing/2010/main">
                  <a14:imgLayer r:embed="rId4">
                    <a14:imgEffect>
                      <a14:colorTemperature colorTemp="5500"/>
                    </a14:imgEffect>
                  </a14:imgLayer>
                </a14:imgProps>
              </a:ext>
            </a:extLst>
          </a:blip>
          <a:srcRect t="9943" r="-561" b="14262"/>
          <a:stretch/>
        </p:blipFill>
        <p:spPr>
          <a:xfrm>
            <a:off x="0" y="0"/>
            <a:ext cx="12344400" cy="6791954"/>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655177" y="66046"/>
            <a:ext cx="10879015" cy="969264"/>
          </a:xfrm>
        </p:spPr>
        <p:txBody>
          <a:bodyPr/>
          <a:lstStyle/>
          <a:p>
            <a:r>
              <a:rPr lang="en-US" sz="3600" dirty="0">
                <a:latin typeface="Felix Titling" panose="020F0502020204030204" pitchFamily="34" charset="0"/>
                <a:cs typeface="Felix Titling" panose="020F0502020204030204" pitchFamily="34" charset="0"/>
              </a:rPr>
              <a:t>EMERGING &amp; DECLINING INDUSTRY CLUSTERS</a:t>
            </a:r>
            <a:endParaRPr lang="en-US" sz="3600" dirty="0"/>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10</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sp>
        <p:nvSpPr>
          <p:cNvPr id="8" name="Content Placeholder 7">
            <a:extLst>
              <a:ext uri="{FF2B5EF4-FFF2-40B4-BE49-F238E27FC236}">
                <a16:creationId xmlns:a16="http://schemas.microsoft.com/office/drawing/2014/main" id="{72F85832-DD6F-5F48-059C-7543D90DED8C}"/>
              </a:ext>
            </a:extLst>
          </p:cNvPr>
          <p:cNvSpPr>
            <a:spLocks noGrp="1"/>
          </p:cNvSpPr>
          <p:nvPr>
            <p:ph idx="1"/>
          </p:nvPr>
        </p:nvSpPr>
        <p:spPr/>
        <p:txBody>
          <a:bodyPr/>
          <a:lstStyle/>
          <a:p>
            <a:pPr marL="0" indent="0">
              <a:buNone/>
            </a:pPr>
            <a:endParaRPr lang="en-US" dirty="0"/>
          </a:p>
          <a:p>
            <a:r>
              <a:rPr lang="en-US" dirty="0"/>
              <a:t>Emerging Clusters</a:t>
            </a:r>
          </a:p>
          <a:p>
            <a:endParaRPr lang="en-US" dirty="0"/>
          </a:p>
          <a:p>
            <a:pPr marL="0" indent="0">
              <a:buNone/>
            </a:pPr>
            <a:endParaRPr lang="en-US" dirty="0"/>
          </a:p>
          <a:p>
            <a:r>
              <a:rPr lang="en-US" dirty="0"/>
              <a:t>Declining Clusters</a:t>
            </a:r>
          </a:p>
          <a:p>
            <a:pPr lvl="1"/>
            <a:r>
              <a:rPr lang="en-US" dirty="0"/>
              <a:t>Conventional Manufacturing</a:t>
            </a:r>
          </a:p>
          <a:p>
            <a:endParaRPr lang="en-US" dirty="0"/>
          </a:p>
        </p:txBody>
      </p:sp>
      <p:graphicFrame>
        <p:nvGraphicFramePr>
          <p:cNvPr id="9" name="Table 8">
            <a:extLst>
              <a:ext uri="{FF2B5EF4-FFF2-40B4-BE49-F238E27FC236}">
                <a16:creationId xmlns:a16="http://schemas.microsoft.com/office/drawing/2014/main" id="{37572ECD-F907-3050-BA73-E0D803C75733}"/>
              </a:ext>
            </a:extLst>
          </p:cNvPr>
          <p:cNvGraphicFramePr>
            <a:graphicFrameLocks noGrp="1"/>
          </p:cNvGraphicFramePr>
          <p:nvPr>
            <p:extLst>
              <p:ext uri="{D42A27DB-BD31-4B8C-83A1-F6EECF244321}">
                <p14:modId xmlns:p14="http://schemas.microsoft.com/office/powerpoint/2010/main" val="4081522352"/>
              </p:ext>
            </p:extLst>
          </p:nvPr>
        </p:nvGraphicFramePr>
        <p:xfrm>
          <a:off x="1091766" y="2396066"/>
          <a:ext cx="10442426" cy="914400"/>
        </p:xfrm>
        <a:graphic>
          <a:graphicData uri="http://schemas.openxmlformats.org/drawingml/2006/table">
            <a:tbl>
              <a:tblPr firstRow="1" bandRow="1">
                <a:tableStyleId>{5C22544A-7EE6-4342-B048-85BDC9FD1C3A}</a:tableStyleId>
              </a:tblPr>
              <a:tblGrid>
                <a:gridCol w="5391096">
                  <a:extLst>
                    <a:ext uri="{9D8B030D-6E8A-4147-A177-3AD203B41FA5}">
                      <a16:colId xmlns:a16="http://schemas.microsoft.com/office/drawing/2014/main" val="509717376"/>
                    </a:ext>
                  </a:extLst>
                </a:gridCol>
                <a:gridCol w="5051330">
                  <a:extLst>
                    <a:ext uri="{9D8B030D-6E8A-4147-A177-3AD203B41FA5}">
                      <a16:colId xmlns:a16="http://schemas.microsoft.com/office/drawing/2014/main" val="2014769315"/>
                    </a:ext>
                  </a:extLst>
                </a:gridCol>
              </a:tblGrid>
              <a:tr h="370840">
                <a:tc>
                  <a:txBody>
                    <a:bodyPr/>
                    <a:lstStyle/>
                    <a:p>
                      <a:pPr marL="285750" indent="-285750">
                        <a:buFont typeface="Arial" panose="020B0604020202020204" pitchFamily="34" charset="0"/>
                        <a:buChar char="•"/>
                      </a:pPr>
                      <a:r>
                        <a:rPr lang="en-US" sz="2400" b="0" dirty="0">
                          <a:solidFill>
                            <a:schemeClr val="tx1"/>
                          </a:solidFill>
                        </a:rPr>
                        <a:t>Medical Supply Chain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400" b="0" dirty="0">
                          <a:solidFill>
                            <a:schemeClr val="tx1"/>
                          </a:solidFill>
                        </a:rPr>
                        <a:t>Financial &amp; Benefit Services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860969"/>
                  </a:ext>
                </a:extLst>
              </a:tr>
              <a:tr h="370840">
                <a:tc>
                  <a:txBody>
                    <a:bodyPr/>
                    <a:lstStyle/>
                    <a:p>
                      <a:pPr marL="285750" indent="-285750">
                        <a:buFont typeface="Arial" panose="020B0604020202020204" pitchFamily="34" charset="0"/>
                        <a:buChar char="•"/>
                      </a:pPr>
                      <a:r>
                        <a:rPr lang="en-US" sz="2400" b="0" dirty="0">
                          <a:solidFill>
                            <a:schemeClr val="tx1"/>
                          </a:solidFill>
                        </a:rPr>
                        <a:t>Technology &amp; Professional Services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400" b="0" dirty="0">
                          <a:solidFill>
                            <a:schemeClr val="tx1"/>
                          </a:solidFill>
                        </a:rPr>
                        <a:t>Industrial &amp; Consumer Supplies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9781751"/>
                  </a:ext>
                </a:extLst>
              </a:tr>
            </a:tbl>
          </a:graphicData>
        </a:graphic>
      </p:graphicFrame>
    </p:spTree>
    <p:extLst>
      <p:ext uri="{BB962C8B-B14F-4D97-AF65-F5344CB8AC3E}">
        <p14:creationId xmlns:p14="http://schemas.microsoft.com/office/powerpoint/2010/main" val="345567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sz="5400" b="1" dirty="0">
                <a:solidFill>
                  <a:schemeClr val="bg1"/>
                </a:solidFill>
                <a:effectLst/>
                <a:ea typeface="Aptos" panose="020B0004020202020204" pitchFamily="34" charset="0"/>
              </a:rPr>
              <a:t>ECONOMIC RELATIONSHIPS</a:t>
            </a:r>
            <a:endParaRPr lang="en-US" sz="5400"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11</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
        <p:nvSpPr>
          <p:cNvPr id="7" name="TextBox 6">
            <a:extLst>
              <a:ext uri="{FF2B5EF4-FFF2-40B4-BE49-F238E27FC236}">
                <a16:creationId xmlns:a16="http://schemas.microsoft.com/office/drawing/2014/main" id="{82D57B36-A7B0-1DFF-77D3-678EA3FB4D83}"/>
              </a:ext>
            </a:extLst>
          </p:cNvPr>
          <p:cNvSpPr txBox="1"/>
          <p:nvPr/>
        </p:nvSpPr>
        <p:spPr>
          <a:xfrm>
            <a:off x="996462" y="1115434"/>
            <a:ext cx="10807359" cy="4770537"/>
          </a:xfrm>
          <a:prstGeom prst="rect">
            <a:avLst/>
          </a:prstGeom>
          <a:noFill/>
        </p:spPr>
        <p:txBody>
          <a:bodyPr wrap="square">
            <a:spAutoFit/>
          </a:bodyPr>
          <a:lstStyle/>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NE Corner of Illinois </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Borders Wisconsin, Lake Michigan, Cook County, Chicago &amp; McHenry County</a:t>
            </a:r>
          </a:p>
          <a:p>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Part of the Chicago Metropolitan Statistical Area &amp; Combined Statistical Area</a:t>
            </a: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Outmigration-Chicago MSA decline of 64,000 from 2010-2020</a:t>
            </a:r>
          </a:p>
          <a:p>
            <a:pPr marL="457200" indent="-457200">
              <a:buFont typeface="Arial" panose="020B0604020202020204" pitchFamily="34" charset="0"/>
              <a:buChar char="•"/>
            </a:pPr>
            <a:endParaRPr lang="en-US" sz="2400" dirty="0">
              <a:solidFill>
                <a:schemeClr val="bg1"/>
              </a:solidFill>
            </a:endParaRPr>
          </a:p>
        </p:txBody>
      </p:sp>
    </p:spTree>
    <p:extLst>
      <p:ext uri="{BB962C8B-B14F-4D97-AF65-F5344CB8AC3E}">
        <p14:creationId xmlns:p14="http://schemas.microsoft.com/office/powerpoint/2010/main" val="2355715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construction workers working on a construction site&#10;&#10;Description automatically generated">
            <a:extLst>
              <a:ext uri="{FF2B5EF4-FFF2-40B4-BE49-F238E27FC236}">
                <a16:creationId xmlns:a16="http://schemas.microsoft.com/office/drawing/2014/main" id="{B60C28CA-681B-6133-FAA7-3EB68707BD14}"/>
              </a:ext>
            </a:extLst>
          </p:cNvPr>
          <p:cNvPicPr>
            <a:picLocks noChangeAspect="1"/>
          </p:cNvPicPr>
          <p:nvPr/>
        </p:nvPicPr>
        <p:blipFill rotWithShape="1">
          <a:blip r:embed="rId3">
            <a:alphaModFix amt="20000"/>
          </a:blip>
          <a:srcRect b="5063"/>
          <a:stretch/>
        </p:blipFill>
        <p:spPr>
          <a:xfrm>
            <a:off x="0" y="0"/>
            <a:ext cx="12177210" cy="6858000"/>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655177" y="66046"/>
            <a:ext cx="10879015" cy="969264"/>
          </a:xfrm>
        </p:spPr>
        <p:txBody>
          <a:bodyPr/>
          <a:lstStyle/>
          <a:p>
            <a:r>
              <a:rPr lang="en-US" sz="3600" dirty="0">
                <a:latin typeface="Felix Titling" panose="020F0502020204030204" pitchFamily="34" charset="0"/>
                <a:cs typeface="Felix Titling" panose="020F0502020204030204" pitchFamily="34" charset="0"/>
              </a:rPr>
              <a:t>ECONOMIC PERFORMANCE FACTORS</a:t>
            </a:r>
            <a:endParaRPr lang="en-US" sz="3600" dirty="0"/>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12</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sp>
        <p:nvSpPr>
          <p:cNvPr id="8" name="Content Placeholder 7">
            <a:extLst>
              <a:ext uri="{FF2B5EF4-FFF2-40B4-BE49-F238E27FC236}">
                <a16:creationId xmlns:a16="http://schemas.microsoft.com/office/drawing/2014/main" id="{72F85832-DD6F-5F48-059C-7543D90DED8C}"/>
              </a:ext>
            </a:extLst>
          </p:cNvPr>
          <p:cNvSpPr>
            <a:spLocks noGrp="1"/>
          </p:cNvSpPr>
          <p:nvPr>
            <p:ph idx="1"/>
          </p:nvPr>
        </p:nvSpPr>
        <p:spPr/>
        <p:txBody>
          <a:bodyPr/>
          <a:lstStyle/>
          <a:p>
            <a:pPr marL="0" indent="0">
              <a:buNone/>
            </a:pPr>
            <a:endParaRPr lang="en-US" dirty="0"/>
          </a:p>
          <a:p>
            <a:r>
              <a:rPr lang="en-US" dirty="0"/>
              <a:t>Workforce Issues</a:t>
            </a:r>
          </a:p>
          <a:p>
            <a:endParaRPr lang="en-US" dirty="0"/>
          </a:p>
          <a:p>
            <a:pPr marL="0" indent="0">
              <a:buNone/>
            </a:pPr>
            <a:endParaRPr lang="en-US" dirty="0"/>
          </a:p>
          <a:p>
            <a:pPr marL="0" indent="0">
              <a:buNone/>
            </a:pPr>
            <a:endParaRPr lang="en-US" dirty="0"/>
          </a:p>
          <a:p>
            <a:pPr marL="0" indent="0">
              <a:buNone/>
            </a:pPr>
            <a:endParaRPr lang="en-US" sz="600" dirty="0"/>
          </a:p>
          <a:p>
            <a:r>
              <a:rPr lang="en-US" dirty="0"/>
              <a:t>Transportation Systems</a:t>
            </a:r>
          </a:p>
          <a:p>
            <a:endParaRPr lang="en-US" dirty="0"/>
          </a:p>
        </p:txBody>
      </p:sp>
      <p:graphicFrame>
        <p:nvGraphicFramePr>
          <p:cNvPr id="9" name="Table 8">
            <a:extLst>
              <a:ext uri="{FF2B5EF4-FFF2-40B4-BE49-F238E27FC236}">
                <a16:creationId xmlns:a16="http://schemas.microsoft.com/office/drawing/2014/main" id="{37572ECD-F907-3050-BA73-E0D803C75733}"/>
              </a:ext>
            </a:extLst>
          </p:cNvPr>
          <p:cNvGraphicFramePr>
            <a:graphicFrameLocks noGrp="1"/>
          </p:cNvGraphicFramePr>
          <p:nvPr>
            <p:extLst>
              <p:ext uri="{D42A27DB-BD31-4B8C-83A1-F6EECF244321}">
                <p14:modId xmlns:p14="http://schemas.microsoft.com/office/powerpoint/2010/main" val="2274021134"/>
              </p:ext>
            </p:extLst>
          </p:nvPr>
        </p:nvGraphicFramePr>
        <p:xfrm>
          <a:off x="1091766" y="2396066"/>
          <a:ext cx="10442426" cy="1645920"/>
        </p:xfrm>
        <a:graphic>
          <a:graphicData uri="http://schemas.openxmlformats.org/drawingml/2006/table">
            <a:tbl>
              <a:tblPr firstRow="1" bandRow="1">
                <a:tableStyleId>{5C22544A-7EE6-4342-B048-85BDC9FD1C3A}</a:tableStyleId>
              </a:tblPr>
              <a:tblGrid>
                <a:gridCol w="5391096">
                  <a:extLst>
                    <a:ext uri="{9D8B030D-6E8A-4147-A177-3AD203B41FA5}">
                      <a16:colId xmlns:a16="http://schemas.microsoft.com/office/drawing/2014/main" val="509717376"/>
                    </a:ext>
                  </a:extLst>
                </a:gridCol>
                <a:gridCol w="5051330">
                  <a:extLst>
                    <a:ext uri="{9D8B030D-6E8A-4147-A177-3AD203B41FA5}">
                      <a16:colId xmlns:a16="http://schemas.microsoft.com/office/drawing/2014/main" val="2014769315"/>
                    </a:ext>
                  </a:extLst>
                </a:gridCol>
              </a:tblGrid>
              <a:tr h="370840">
                <a:tc>
                  <a:txBody>
                    <a:bodyPr/>
                    <a:lstStyle/>
                    <a:p>
                      <a:pPr marL="285750" indent="-285750">
                        <a:buFont typeface="Arial" panose="020B0604020202020204" pitchFamily="34" charset="0"/>
                        <a:buChar char="•"/>
                      </a:pPr>
                      <a:r>
                        <a:rPr lang="en-US" sz="2400" b="0" dirty="0">
                          <a:solidFill>
                            <a:schemeClr val="tx1"/>
                          </a:solidFill>
                        </a:rPr>
                        <a:t>Enhance strategies in line with local industry growth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400" b="0" dirty="0">
                          <a:solidFill>
                            <a:schemeClr val="tx1"/>
                          </a:solidFill>
                        </a:rPr>
                        <a:t>Marketing for Talent Attraction &amp; Retention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860969"/>
                  </a:ext>
                </a:extLst>
              </a:tr>
              <a:tr h="370840">
                <a:tc>
                  <a:txBody>
                    <a:bodyPr/>
                    <a:lstStyle/>
                    <a:p>
                      <a:pPr marL="285750" indent="-285750">
                        <a:buFont typeface="Arial" panose="020B0604020202020204" pitchFamily="34" charset="0"/>
                        <a:buChar char="•"/>
                      </a:pPr>
                      <a:r>
                        <a:rPr lang="en-US" sz="2400" b="0" dirty="0">
                          <a:solidFill>
                            <a:schemeClr val="tx1"/>
                          </a:solidFill>
                        </a:rPr>
                        <a:t>Reduce barriers to affordable housing</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400" b="0" dirty="0">
                          <a:solidFill>
                            <a:schemeClr val="tx1"/>
                          </a:solidFill>
                        </a:rPr>
                        <a:t>Elevate &amp; Promote Lake County Tourism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9781751"/>
                  </a:ext>
                </a:extLst>
              </a:tr>
            </a:tbl>
          </a:graphicData>
        </a:graphic>
      </p:graphicFrame>
      <p:graphicFrame>
        <p:nvGraphicFramePr>
          <p:cNvPr id="11" name="Table 10">
            <a:extLst>
              <a:ext uri="{FF2B5EF4-FFF2-40B4-BE49-F238E27FC236}">
                <a16:creationId xmlns:a16="http://schemas.microsoft.com/office/drawing/2014/main" id="{5CA08D8B-90C1-6F7F-0A9C-AAAC6960C229}"/>
              </a:ext>
            </a:extLst>
          </p:cNvPr>
          <p:cNvGraphicFramePr>
            <a:graphicFrameLocks noGrp="1"/>
          </p:cNvGraphicFramePr>
          <p:nvPr>
            <p:extLst>
              <p:ext uri="{D42A27DB-BD31-4B8C-83A1-F6EECF244321}">
                <p14:modId xmlns:p14="http://schemas.microsoft.com/office/powerpoint/2010/main" val="2309190865"/>
              </p:ext>
            </p:extLst>
          </p:nvPr>
        </p:nvGraphicFramePr>
        <p:xfrm>
          <a:off x="1091766" y="4616701"/>
          <a:ext cx="10442426" cy="1371600"/>
        </p:xfrm>
        <a:graphic>
          <a:graphicData uri="http://schemas.openxmlformats.org/drawingml/2006/table">
            <a:tbl>
              <a:tblPr firstRow="1" bandRow="1">
                <a:tableStyleId>{5C22544A-7EE6-4342-B048-85BDC9FD1C3A}</a:tableStyleId>
              </a:tblPr>
              <a:tblGrid>
                <a:gridCol w="5391096">
                  <a:extLst>
                    <a:ext uri="{9D8B030D-6E8A-4147-A177-3AD203B41FA5}">
                      <a16:colId xmlns:a16="http://schemas.microsoft.com/office/drawing/2014/main" val="509717376"/>
                    </a:ext>
                  </a:extLst>
                </a:gridCol>
                <a:gridCol w="5051330">
                  <a:extLst>
                    <a:ext uri="{9D8B030D-6E8A-4147-A177-3AD203B41FA5}">
                      <a16:colId xmlns:a16="http://schemas.microsoft.com/office/drawing/2014/main" val="2014769315"/>
                    </a:ext>
                  </a:extLst>
                </a:gridCol>
              </a:tblGrid>
              <a:tr h="370840">
                <a:tc>
                  <a:txBody>
                    <a:bodyPr/>
                    <a:lstStyle/>
                    <a:p>
                      <a:pPr marL="285750" indent="-285750">
                        <a:buFont typeface="Arial" panose="020B0604020202020204" pitchFamily="34" charset="0"/>
                        <a:buChar char="•"/>
                      </a:pPr>
                      <a:r>
                        <a:rPr lang="en-US" sz="2400" b="0" dirty="0">
                          <a:solidFill>
                            <a:schemeClr val="tx1"/>
                          </a:solidFill>
                        </a:rPr>
                        <a:t>Interstate 94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400" b="0" dirty="0">
                          <a:solidFill>
                            <a:schemeClr val="tx1"/>
                          </a:solidFill>
                        </a:rPr>
                        <a:t>O’Hare International Airport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30860969"/>
                  </a:ext>
                </a:extLst>
              </a:tr>
              <a:tr h="370840">
                <a:tc>
                  <a:txBody>
                    <a:bodyPr/>
                    <a:lstStyle/>
                    <a:p>
                      <a:pPr marL="285750" indent="-285750">
                        <a:buFont typeface="Arial" panose="020B0604020202020204" pitchFamily="34" charset="0"/>
                        <a:buChar char="•"/>
                      </a:pPr>
                      <a:r>
                        <a:rPr lang="en-US" sz="2400" b="0" dirty="0">
                          <a:solidFill>
                            <a:schemeClr val="tx1"/>
                          </a:solidFill>
                        </a:rPr>
                        <a:t>Passenger &amp; Commuter Rail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400" b="0" dirty="0">
                          <a:solidFill>
                            <a:schemeClr val="tx1"/>
                          </a:solidFill>
                        </a:rPr>
                        <a:t>Metra Rail</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9781751"/>
                  </a:ext>
                </a:extLst>
              </a:tr>
              <a:tr h="370840">
                <a:tc>
                  <a:txBody>
                    <a:bodyPr/>
                    <a:lstStyle/>
                    <a:p>
                      <a:pPr marL="285750" indent="-285750">
                        <a:buFont typeface="Arial" panose="020B0604020202020204" pitchFamily="34" charset="0"/>
                        <a:buChar char="•"/>
                      </a:pPr>
                      <a:r>
                        <a:rPr lang="en-US" sz="2400" b="0" dirty="0">
                          <a:solidFill>
                            <a:schemeClr val="tx1"/>
                          </a:solidFill>
                        </a:rPr>
                        <a:t>Pace Suburban Bus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sz="24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6552423"/>
                  </a:ext>
                </a:extLst>
              </a:tr>
            </a:tbl>
          </a:graphicData>
        </a:graphic>
      </p:graphicFrame>
    </p:spTree>
    <p:extLst>
      <p:ext uri="{BB962C8B-B14F-4D97-AF65-F5344CB8AC3E}">
        <p14:creationId xmlns:p14="http://schemas.microsoft.com/office/powerpoint/2010/main" val="3641331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br>
              <a:rPr lang="en-US" sz="5400" dirty="0">
                <a:solidFill>
                  <a:schemeClr val="bg1"/>
                </a:solidFill>
              </a:rPr>
            </a:br>
            <a:r>
              <a:rPr lang="en-US" sz="5400" dirty="0">
                <a:solidFill>
                  <a:schemeClr val="bg1"/>
                </a:solidFill>
              </a:rPr>
              <a:t>ADDITIONAL ECONOMIC PERFORMANCE FACTORS</a:t>
            </a: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13</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
        <p:nvSpPr>
          <p:cNvPr id="7" name="TextBox 6">
            <a:extLst>
              <a:ext uri="{FF2B5EF4-FFF2-40B4-BE49-F238E27FC236}">
                <a16:creationId xmlns:a16="http://schemas.microsoft.com/office/drawing/2014/main" id="{82D57B36-A7B0-1DFF-77D3-678EA3FB4D83}"/>
              </a:ext>
            </a:extLst>
          </p:cNvPr>
          <p:cNvSpPr txBox="1"/>
          <p:nvPr/>
        </p:nvSpPr>
        <p:spPr>
          <a:xfrm>
            <a:off x="996462" y="1115434"/>
            <a:ext cx="10807359" cy="3724096"/>
          </a:xfrm>
          <a:prstGeom prst="rect">
            <a:avLst/>
          </a:prstGeom>
          <a:noFill/>
        </p:spPr>
        <p:txBody>
          <a:bodyPr wrap="square">
            <a:spAutoFit/>
          </a:bodyPr>
          <a:lstStyle/>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endParaRPr lang="en-US" sz="2800" dirty="0">
              <a:solidFill>
                <a:schemeClr val="bg1"/>
              </a:solidFill>
            </a:endParaRPr>
          </a:p>
          <a:p>
            <a:pPr marL="457200" indent="-457200">
              <a:buFont typeface="Arial" panose="020B0604020202020204" pitchFamily="34" charset="0"/>
              <a:buChar char="•"/>
            </a:pPr>
            <a:r>
              <a:rPr lang="en-US" sz="2800" dirty="0">
                <a:solidFill>
                  <a:schemeClr val="bg1"/>
                </a:solidFill>
              </a:rPr>
              <a:t>Cultural &amp; Recreational Resources</a:t>
            </a:r>
          </a:p>
          <a:p>
            <a:pPr marL="914400" lvl="1" indent="-457200">
              <a:buFont typeface="Arial" panose="020B0604020202020204" pitchFamily="34" charset="0"/>
              <a:buChar char="•"/>
            </a:pPr>
            <a:r>
              <a:rPr lang="en-US" sz="2400" dirty="0">
                <a:solidFill>
                  <a:schemeClr val="bg1"/>
                </a:solidFill>
              </a:rPr>
              <a:t>Highly Rated in the Arts Vibrancy Index</a:t>
            </a:r>
          </a:p>
          <a:p>
            <a:pPr marL="1371600" lvl="2" indent="-457200">
              <a:buFont typeface="Arial" panose="020B0604020202020204" pitchFamily="34" charset="0"/>
              <a:buChar char="•"/>
            </a:pPr>
            <a:r>
              <a:rPr lang="en-US" sz="2400" dirty="0">
                <a:solidFill>
                  <a:schemeClr val="bg1"/>
                </a:solidFill>
              </a:rPr>
              <a:t>Investment of Economic Developers and Community Leaders in arts and culture</a:t>
            </a:r>
          </a:p>
          <a:p>
            <a:pPr marL="1371600" lvl="2" indent="-457200">
              <a:buFont typeface="Arial" panose="020B0604020202020204" pitchFamily="34" charset="0"/>
              <a:buChar char="•"/>
            </a:pPr>
            <a:endParaRPr lang="en-US" sz="2400" dirty="0">
              <a:solidFill>
                <a:schemeClr val="bg1"/>
              </a:solidFill>
            </a:endParaRPr>
          </a:p>
          <a:p>
            <a:pPr marL="457200" indent="-457200">
              <a:buFont typeface="Arial" panose="020B0604020202020204" pitchFamily="34" charset="0"/>
              <a:buChar char="•"/>
            </a:pPr>
            <a:r>
              <a:rPr lang="en-US" sz="2800" dirty="0">
                <a:solidFill>
                  <a:schemeClr val="bg1"/>
                </a:solidFill>
              </a:rPr>
              <a:t>Public Safety</a:t>
            </a:r>
          </a:p>
          <a:p>
            <a:pPr lvl="1"/>
            <a:endParaRPr lang="en-US" sz="2800" dirty="0">
              <a:solidFill>
                <a:schemeClr val="bg1"/>
              </a:solidFill>
            </a:endParaRPr>
          </a:p>
        </p:txBody>
      </p:sp>
      <p:graphicFrame>
        <p:nvGraphicFramePr>
          <p:cNvPr id="4" name="Table 3">
            <a:extLst>
              <a:ext uri="{FF2B5EF4-FFF2-40B4-BE49-F238E27FC236}">
                <a16:creationId xmlns:a16="http://schemas.microsoft.com/office/drawing/2014/main" id="{627E43B9-B0E7-5318-1EBF-CC6FB2F3A4F4}"/>
              </a:ext>
            </a:extLst>
          </p:cNvPr>
          <p:cNvGraphicFramePr>
            <a:graphicFrameLocks noGrp="1"/>
          </p:cNvGraphicFramePr>
          <p:nvPr>
            <p:extLst>
              <p:ext uri="{D42A27DB-BD31-4B8C-83A1-F6EECF244321}">
                <p14:modId xmlns:p14="http://schemas.microsoft.com/office/powerpoint/2010/main" val="529609699"/>
              </p:ext>
            </p:extLst>
          </p:nvPr>
        </p:nvGraphicFramePr>
        <p:xfrm>
          <a:off x="1566897" y="4483280"/>
          <a:ext cx="10005834" cy="1645920"/>
        </p:xfrm>
        <a:graphic>
          <a:graphicData uri="http://schemas.openxmlformats.org/drawingml/2006/table">
            <a:tbl>
              <a:tblPr firstRow="1" bandRow="1">
                <a:tableStyleId>{5C22544A-7EE6-4342-B048-85BDC9FD1C3A}</a:tableStyleId>
              </a:tblPr>
              <a:tblGrid>
                <a:gridCol w="3813994">
                  <a:extLst>
                    <a:ext uri="{9D8B030D-6E8A-4147-A177-3AD203B41FA5}">
                      <a16:colId xmlns:a16="http://schemas.microsoft.com/office/drawing/2014/main" val="2122210742"/>
                    </a:ext>
                  </a:extLst>
                </a:gridCol>
                <a:gridCol w="3001108">
                  <a:extLst>
                    <a:ext uri="{9D8B030D-6E8A-4147-A177-3AD203B41FA5}">
                      <a16:colId xmlns:a16="http://schemas.microsoft.com/office/drawing/2014/main" val="1752639700"/>
                    </a:ext>
                  </a:extLst>
                </a:gridCol>
                <a:gridCol w="3190732">
                  <a:extLst>
                    <a:ext uri="{9D8B030D-6E8A-4147-A177-3AD203B41FA5}">
                      <a16:colId xmlns:a16="http://schemas.microsoft.com/office/drawing/2014/main" val="1387362605"/>
                    </a:ext>
                  </a:extLst>
                </a:gridCol>
              </a:tblGrid>
              <a:tr h="370840">
                <a:tc>
                  <a:txBody>
                    <a:bodyPr/>
                    <a:lstStyle/>
                    <a:p>
                      <a:pPr marL="342900" indent="-342900">
                        <a:buFont typeface="Arial" panose="020B0604020202020204" pitchFamily="34" charset="0"/>
                        <a:buChar char="•"/>
                      </a:pPr>
                      <a:r>
                        <a:rPr lang="en-US" sz="2400" b="0" dirty="0">
                          <a:solidFill>
                            <a:schemeClr val="bg1"/>
                          </a:solidFill>
                        </a:rPr>
                        <a:t>Education &amp; Prevention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400" b="0" dirty="0">
                          <a:solidFill>
                            <a:schemeClr val="bg1"/>
                          </a:solidFill>
                        </a:rPr>
                        <a:t>Justice Programs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400" b="0" dirty="0">
                          <a:solidFill>
                            <a:schemeClr val="bg1"/>
                          </a:solidFill>
                        </a:rPr>
                        <a:t>Behavioral Health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31940321"/>
                  </a:ext>
                </a:extLst>
              </a:tr>
              <a:tr h="37084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dirty="0">
                          <a:solidFill>
                            <a:schemeClr val="bg1"/>
                          </a:solidFill>
                        </a:rPr>
                        <a:t>Reducing Recidivism</a:t>
                      </a:r>
                    </a:p>
                    <a:p>
                      <a:pPr marL="342900" indent="-342900">
                        <a:buFont typeface="Arial" panose="020B0604020202020204" pitchFamily="34" charset="0"/>
                        <a:buChar char="•"/>
                      </a:pPr>
                      <a:endParaRPr lang="en-US" sz="2400" b="0" dirty="0">
                        <a:solidFill>
                          <a:schemeClr val="bg1"/>
                        </a:solidFill>
                      </a:endParaRPr>
                    </a:p>
                    <a:p>
                      <a:pPr marL="342900" indent="-342900">
                        <a:buFont typeface="Arial" panose="020B0604020202020204" pitchFamily="34" charset="0"/>
                        <a:buChar char="•"/>
                      </a:pPr>
                      <a:endParaRPr lang="en-US" sz="240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marL="342900" indent="-342900">
                        <a:buFont typeface="Arial" panose="020B0604020202020204" pitchFamily="34" charset="0"/>
                        <a:buChar char="•"/>
                      </a:pPr>
                      <a:r>
                        <a:rPr lang="en-US" sz="2400" b="0" dirty="0">
                          <a:solidFill>
                            <a:schemeClr val="bg1"/>
                          </a:solidFill>
                        </a:rPr>
                        <a:t>Accessible &amp; Equitable Justice System</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pPr marL="342900" indent="-342900">
                        <a:buFont typeface="Arial" panose="020B0604020202020204" pitchFamily="34" charset="0"/>
                        <a:buChar char="•"/>
                      </a:pPr>
                      <a:endParaRPr lang="en-US" sz="2400" b="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892767"/>
                  </a:ext>
                </a:extLst>
              </a:tr>
            </a:tbl>
          </a:graphicData>
        </a:graphic>
      </p:graphicFrame>
    </p:spTree>
    <p:extLst>
      <p:ext uri="{BB962C8B-B14F-4D97-AF65-F5344CB8AC3E}">
        <p14:creationId xmlns:p14="http://schemas.microsoft.com/office/powerpoint/2010/main" val="163251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5BB532-51DF-321C-7800-6827120DB45C}"/>
              </a:ext>
            </a:extLst>
          </p:cNvPr>
          <p:cNvPicPr>
            <a:picLocks noGrp="1" noChangeAspect="1"/>
          </p:cNvPicPr>
          <p:nvPr>
            <p:ph type="pic" sz="quarter" idx="10"/>
          </p:nvPr>
        </p:nvPicPr>
        <p:blipFill>
          <a:blip r:embed="rId3">
            <a:alphaModFix amt="15000"/>
          </a:blip>
          <a:srcRect/>
          <a:stretch/>
        </p:blipFill>
        <p:spPr/>
      </p:pic>
      <p:sp>
        <p:nvSpPr>
          <p:cNvPr id="3" name="Title 2">
            <a:extLst>
              <a:ext uri="{FF2B5EF4-FFF2-40B4-BE49-F238E27FC236}">
                <a16:creationId xmlns:a16="http://schemas.microsoft.com/office/drawing/2014/main" id="{A25B87C0-1FA0-EABB-EF67-261E89409AB6}"/>
              </a:ext>
            </a:extLst>
          </p:cNvPr>
          <p:cNvSpPr>
            <a:spLocks noGrp="1"/>
          </p:cNvSpPr>
          <p:nvPr>
            <p:ph type="title"/>
          </p:nvPr>
        </p:nvSpPr>
        <p:spPr>
          <a:ln>
            <a:solidFill>
              <a:schemeClr val="tx1"/>
            </a:solidFill>
          </a:ln>
        </p:spPr>
        <p:txBody>
          <a:bodyPr/>
          <a:lstStyle/>
          <a:p>
            <a:pPr algn="ctr"/>
            <a:r>
              <a:rPr lang="en-US" sz="5400" dirty="0">
                <a:solidFill>
                  <a:schemeClr val="tx1"/>
                </a:solidFill>
              </a:rPr>
              <a:t>SWOT ANALYSIS</a:t>
            </a:r>
          </a:p>
        </p:txBody>
      </p:sp>
      <p:sp>
        <p:nvSpPr>
          <p:cNvPr id="4" name="Text Placeholder 3">
            <a:extLst>
              <a:ext uri="{FF2B5EF4-FFF2-40B4-BE49-F238E27FC236}">
                <a16:creationId xmlns:a16="http://schemas.microsoft.com/office/drawing/2014/main" id="{39AF711E-23B5-8216-7359-9690CF61DB82}"/>
              </a:ext>
            </a:extLst>
          </p:cNvPr>
          <p:cNvSpPr>
            <a:spLocks noGrp="1"/>
          </p:cNvSpPr>
          <p:nvPr>
            <p:ph type="body" idx="1"/>
          </p:nvPr>
        </p:nvSpPr>
        <p:spPr>
          <a:xfrm>
            <a:off x="1617785" y="5102351"/>
            <a:ext cx="9062407" cy="477811"/>
          </a:xfrm>
        </p:spPr>
        <p:txBody>
          <a:bodyPr/>
          <a:lstStyle/>
          <a:p>
            <a:r>
              <a:rPr lang="en-US" dirty="0">
                <a:solidFill>
                  <a:schemeClr val="tx1"/>
                </a:solidFill>
              </a:rPr>
              <a:t>COMPREHENSIVE ECONOMIC DEVELOPMENT STRATEGY OF LAKE COUNTY</a:t>
            </a:r>
          </a:p>
        </p:txBody>
      </p:sp>
    </p:spTree>
    <p:extLst>
      <p:ext uri="{BB962C8B-B14F-4D97-AF65-F5344CB8AC3E}">
        <p14:creationId xmlns:p14="http://schemas.microsoft.com/office/powerpoint/2010/main" val="3089038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15</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pic>
        <p:nvPicPr>
          <p:cNvPr id="4" name="Picture 3">
            <a:extLst>
              <a:ext uri="{FF2B5EF4-FFF2-40B4-BE49-F238E27FC236}">
                <a16:creationId xmlns:a16="http://schemas.microsoft.com/office/drawing/2014/main" id="{F56C65A7-93F5-8C78-7B7E-4E75177928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837" y="550984"/>
            <a:ext cx="9625695" cy="5546658"/>
          </a:xfrm>
          <a:prstGeom prst="rect">
            <a:avLst/>
          </a:prstGeom>
          <a:noFill/>
          <a:ln>
            <a:noFill/>
          </a:ln>
        </p:spPr>
      </p:pic>
    </p:spTree>
    <p:extLst>
      <p:ext uri="{BB962C8B-B14F-4D97-AF65-F5344CB8AC3E}">
        <p14:creationId xmlns:p14="http://schemas.microsoft.com/office/powerpoint/2010/main" val="287075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5BB532-51DF-321C-7800-6827120DB45C}"/>
              </a:ext>
            </a:extLst>
          </p:cNvPr>
          <p:cNvPicPr>
            <a:picLocks noGrp="1" noChangeAspect="1"/>
          </p:cNvPicPr>
          <p:nvPr>
            <p:ph type="pic" sz="quarter" idx="10"/>
          </p:nvPr>
        </p:nvPicPr>
        <p:blipFill>
          <a:blip r:embed="rId3">
            <a:alphaModFix amt="15000"/>
          </a:blip>
          <a:srcRect/>
          <a:stretch/>
        </p:blipFill>
        <p:spPr/>
      </p:pic>
      <p:sp>
        <p:nvSpPr>
          <p:cNvPr id="3" name="Title 2">
            <a:extLst>
              <a:ext uri="{FF2B5EF4-FFF2-40B4-BE49-F238E27FC236}">
                <a16:creationId xmlns:a16="http://schemas.microsoft.com/office/drawing/2014/main" id="{A25B87C0-1FA0-EABB-EF67-261E89409AB6}"/>
              </a:ext>
            </a:extLst>
          </p:cNvPr>
          <p:cNvSpPr>
            <a:spLocks noGrp="1"/>
          </p:cNvSpPr>
          <p:nvPr>
            <p:ph type="title"/>
          </p:nvPr>
        </p:nvSpPr>
        <p:spPr>
          <a:ln>
            <a:solidFill>
              <a:schemeClr val="tx1"/>
            </a:solidFill>
          </a:ln>
        </p:spPr>
        <p:txBody>
          <a:bodyPr/>
          <a:lstStyle/>
          <a:p>
            <a:pPr algn="ctr"/>
            <a:r>
              <a:rPr lang="en-US" sz="5400" dirty="0">
                <a:solidFill>
                  <a:schemeClr val="tx1"/>
                </a:solidFill>
              </a:rPr>
              <a:t>STRATEGIC ACTION PLAN</a:t>
            </a:r>
          </a:p>
        </p:txBody>
      </p:sp>
      <p:sp>
        <p:nvSpPr>
          <p:cNvPr id="4" name="Text Placeholder 3">
            <a:extLst>
              <a:ext uri="{FF2B5EF4-FFF2-40B4-BE49-F238E27FC236}">
                <a16:creationId xmlns:a16="http://schemas.microsoft.com/office/drawing/2014/main" id="{39AF711E-23B5-8216-7359-9690CF61DB82}"/>
              </a:ext>
            </a:extLst>
          </p:cNvPr>
          <p:cNvSpPr>
            <a:spLocks noGrp="1"/>
          </p:cNvSpPr>
          <p:nvPr>
            <p:ph type="body" idx="1"/>
          </p:nvPr>
        </p:nvSpPr>
        <p:spPr>
          <a:xfrm>
            <a:off x="1617785" y="5102351"/>
            <a:ext cx="9062407" cy="477811"/>
          </a:xfrm>
        </p:spPr>
        <p:txBody>
          <a:bodyPr/>
          <a:lstStyle/>
          <a:p>
            <a:r>
              <a:rPr lang="en-US" dirty="0">
                <a:solidFill>
                  <a:schemeClr val="tx1"/>
                </a:solidFill>
              </a:rPr>
              <a:t>COMPREHENSIVE ECONOMIC DEVELOPMENT STRATEGY OF LAKE COUNTY</a:t>
            </a:r>
          </a:p>
        </p:txBody>
      </p:sp>
    </p:spTree>
    <p:extLst>
      <p:ext uri="{BB962C8B-B14F-4D97-AF65-F5344CB8AC3E}">
        <p14:creationId xmlns:p14="http://schemas.microsoft.com/office/powerpoint/2010/main" val="1469701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br>
              <a:rPr lang="en-US" sz="5400" dirty="0">
                <a:solidFill>
                  <a:schemeClr val="bg1"/>
                </a:solidFill>
              </a:rPr>
            </a:br>
            <a:r>
              <a:rPr lang="en-US" sz="5400" dirty="0">
                <a:solidFill>
                  <a:schemeClr val="bg1"/>
                </a:solidFill>
              </a:rPr>
              <a:t>VISION STATEMENT</a:t>
            </a: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17</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
        <p:nvSpPr>
          <p:cNvPr id="7" name="TextBox 6">
            <a:extLst>
              <a:ext uri="{FF2B5EF4-FFF2-40B4-BE49-F238E27FC236}">
                <a16:creationId xmlns:a16="http://schemas.microsoft.com/office/drawing/2014/main" id="{82D57B36-A7B0-1DFF-77D3-678EA3FB4D83}"/>
              </a:ext>
            </a:extLst>
          </p:cNvPr>
          <p:cNvSpPr txBox="1"/>
          <p:nvPr/>
        </p:nvSpPr>
        <p:spPr>
          <a:xfrm>
            <a:off x="1091770" y="2100172"/>
            <a:ext cx="9763800" cy="2934650"/>
          </a:xfrm>
          <a:prstGeom prst="rect">
            <a:avLst/>
          </a:prstGeom>
          <a:noFill/>
        </p:spPr>
        <p:txBody>
          <a:bodyPr wrap="square">
            <a:spAutoFit/>
          </a:bodyPr>
          <a:lstStyle/>
          <a:p>
            <a:pPr marL="0" marR="0">
              <a:lnSpc>
                <a:spcPct val="107000"/>
              </a:lnSpc>
              <a:spcBef>
                <a:spcPts val="0"/>
              </a:spcBef>
              <a:spcAft>
                <a:spcPts val="800"/>
              </a:spcAft>
            </a:pPr>
            <a:r>
              <a:rPr lang="en-US" sz="28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Lake County has an ambitious Strategic Plan that was rooted in the strategy to strengthen Lake County’s position as an economic leader in the region. The committees and project-based tasks forces will drive innovative projects around Transportation, Population Growth, and Economic Development.</a:t>
            </a: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035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0C28CA-681B-6133-FAA7-3EB68707BD14}"/>
              </a:ext>
            </a:extLst>
          </p:cNvPr>
          <p:cNvPicPr>
            <a:picLocks noChangeAspect="1"/>
          </p:cNvPicPr>
          <p:nvPr/>
        </p:nvPicPr>
        <p:blipFill rotWithShape="1">
          <a:blip r:embed="rId3">
            <a:alphaModFix amt="20000"/>
          </a:blip>
          <a:srcRect b="5064"/>
          <a:stretch/>
        </p:blipFill>
        <p:spPr>
          <a:xfrm>
            <a:off x="656" y="0"/>
            <a:ext cx="12175897" cy="6858000"/>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655177" y="66046"/>
            <a:ext cx="10879015" cy="969264"/>
          </a:xfrm>
        </p:spPr>
        <p:txBody>
          <a:bodyPr/>
          <a:lstStyle/>
          <a:p>
            <a:r>
              <a:rPr lang="en-US" sz="3600" dirty="0">
                <a:latin typeface="Felix Titling" panose="020F0502020204030204" pitchFamily="34" charset="0"/>
                <a:cs typeface="Felix Titling" panose="020F0502020204030204" pitchFamily="34" charset="0"/>
              </a:rPr>
              <a:t>STRATEGIC PLAN</a:t>
            </a:r>
            <a:endParaRPr lang="en-US" sz="3600" dirty="0"/>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18</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sp>
        <p:nvSpPr>
          <p:cNvPr id="8" name="Content Placeholder 7">
            <a:extLst>
              <a:ext uri="{FF2B5EF4-FFF2-40B4-BE49-F238E27FC236}">
                <a16:creationId xmlns:a16="http://schemas.microsoft.com/office/drawing/2014/main" id="{72F85832-DD6F-5F48-059C-7543D90DED8C}"/>
              </a:ext>
            </a:extLst>
          </p:cNvPr>
          <p:cNvSpPr>
            <a:spLocks noGrp="1"/>
          </p:cNvSpPr>
          <p:nvPr>
            <p:ph idx="1"/>
          </p:nvPr>
        </p:nvSpPr>
        <p:spPr/>
        <p:txBody>
          <a:bodyPr/>
          <a:lstStyle/>
          <a:p>
            <a:pPr marL="0" indent="0">
              <a:buNone/>
            </a:pPr>
            <a:endParaRPr lang="en-US" dirty="0"/>
          </a:p>
          <a:p>
            <a:pPr marL="0" indent="0">
              <a:buNone/>
            </a:pPr>
            <a:endParaRPr lang="en-US" dirty="0"/>
          </a:p>
          <a:p>
            <a:r>
              <a:rPr lang="en-US" sz="2800" dirty="0">
                <a:ln>
                  <a:noFill/>
                </a:ln>
                <a:effectLst>
                  <a:outerShdw blurRad="38100" dist="25400" dir="5400000" algn="ctr">
                    <a:srgbClr val="6E747A">
                      <a:alpha val="43000"/>
                    </a:srgbClr>
                  </a:outerShdw>
                </a:effectLst>
                <a:ea typeface="Calibri" panose="020F0502020204030204" pitchFamily="34" charset="0"/>
              </a:rPr>
              <a:t>Transportation Improvements to Underserved Areas</a:t>
            </a:r>
          </a:p>
          <a:p>
            <a:pPr marL="0" indent="0">
              <a:buNone/>
            </a:pPr>
            <a:endParaRPr lang="en-US" sz="2800" dirty="0">
              <a:ln>
                <a:noFill/>
              </a:ln>
              <a:effectLst>
                <a:outerShdw blurRad="38100" dist="25400" dir="5400000" algn="ctr">
                  <a:srgbClr val="6E747A">
                    <a:alpha val="43000"/>
                  </a:srgbClr>
                </a:outerShdw>
              </a:effectLst>
              <a:ea typeface="Calibri" panose="020F0502020204030204" pitchFamily="34" charset="0"/>
            </a:endParaRPr>
          </a:p>
          <a:p>
            <a:r>
              <a:rPr lang="en-US" sz="2800" cap="all" dirty="0">
                <a:ln>
                  <a:noFill/>
                </a:ln>
                <a:effectLst>
                  <a:outerShdw blurRad="38100" dist="25400" dir="5400000" algn="ctr">
                    <a:srgbClr val="6E747A">
                      <a:alpha val="43000"/>
                    </a:srgbClr>
                  </a:outerShdw>
                </a:effectLst>
                <a:ea typeface="Calibri" panose="020F0502020204030204" pitchFamily="34" charset="0"/>
              </a:rPr>
              <a:t> </a:t>
            </a:r>
            <a:r>
              <a:rPr lang="en-US" sz="2800" dirty="0">
                <a:ln>
                  <a:noFill/>
                </a:ln>
                <a:effectLst>
                  <a:outerShdw blurRad="38100" dist="25400" dir="5400000" algn="ctr">
                    <a:srgbClr val="6E747A">
                      <a:alpha val="43000"/>
                    </a:srgbClr>
                  </a:outerShdw>
                </a:effectLst>
                <a:ea typeface="Calibri" panose="020F0502020204030204" pitchFamily="34" charset="0"/>
              </a:rPr>
              <a:t>Reversing Population Decline Through Engagement</a:t>
            </a:r>
          </a:p>
          <a:p>
            <a:pPr marL="0" indent="0">
              <a:buNone/>
            </a:pPr>
            <a:endParaRPr lang="en-US" sz="2800" dirty="0">
              <a:ln>
                <a:noFill/>
              </a:ln>
              <a:effectLst>
                <a:outerShdw blurRad="38100" dist="25400" dir="5400000" algn="ctr">
                  <a:srgbClr val="6E747A">
                    <a:alpha val="43000"/>
                  </a:srgbClr>
                </a:outerShdw>
              </a:effectLst>
              <a:ea typeface="Calibri" panose="020F0502020204030204" pitchFamily="34" charset="0"/>
            </a:endParaRPr>
          </a:p>
          <a:p>
            <a:r>
              <a:rPr lang="en-US" sz="2800" dirty="0">
                <a:ln>
                  <a:noFill/>
                </a:ln>
                <a:effectLst>
                  <a:outerShdw blurRad="38100" dist="25400" dir="5400000" algn="ctr">
                    <a:srgbClr val="6E747A">
                      <a:alpha val="43000"/>
                    </a:srgbClr>
                  </a:outerShdw>
                </a:effectLst>
                <a:ea typeface="Calibri" panose="020F0502020204030204" pitchFamily="34" charset="0"/>
              </a:rPr>
              <a:t>Support Development of the Diverse Economy</a:t>
            </a:r>
            <a:endParaRPr lang="en-US" dirty="0"/>
          </a:p>
        </p:txBody>
      </p:sp>
    </p:spTree>
    <p:extLst>
      <p:ext uri="{BB962C8B-B14F-4D97-AF65-F5344CB8AC3E}">
        <p14:creationId xmlns:p14="http://schemas.microsoft.com/office/powerpoint/2010/main" val="2653265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TRANSPORTATION IMPROVEMENTS TO UNDERSERVED AREAS </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19</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
        <p:nvSpPr>
          <p:cNvPr id="7" name="TextBox 6">
            <a:extLst>
              <a:ext uri="{FF2B5EF4-FFF2-40B4-BE49-F238E27FC236}">
                <a16:creationId xmlns:a16="http://schemas.microsoft.com/office/drawing/2014/main" id="{82D57B36-A7B0-1DFF-77D3-678EA3FB4D83}"/>
              </a:ext>
            </a:extLst>
          </p:cNvPr>
          <p:cNvSpPr txBox="1"/>
          <p:nvPr/>
        </p:nvSpPr>
        <p:spPr>
          <a:xfrm>
            <a:off x="1091770" y="2100172"/>
            <a:ext cx="9763800" cy="2378664"/>
          </a:xfrm>
          <a:prstGeom prst="rect">
            <a:avLst/>
          </a:prstGeom>
          <a:noFill/>
        </p:spPr>
        <p:txBody>
          <a:bodyPr wrap="square">
            <a:spAutoFit/>
          </a:bodyPr>
          <a:lstStyle/>
          <a:p>
            <a:pPr marL="457200" marR="0" indent="-457200">
              <a:lnSpc>
                <a:spcPct val="107000"/>
              </a:lnSpc>
              <a:spcBef>
                <a:spcPts val="0"/>
              </a:spcBef>
              <a:spcAft>
                <a:spcPts val="800"/>
              </a:spcAft>
              <a:buFont typeface="Arial" panose="020B0604020202020204" pitchFamily="34" charset="0"/>
              <a:buChar char="•"/>
            </a:pPr>
            <a:r>
              <a:rPr lang="en-US" sz="2800" kern="100" dirty="0">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Three High-Priority Roadway Projects</a:t>
            </a:r>
          </a:p>
          <a:p>
            <a:pPr marL="800100" lvl="1" indent="-342900">
              <a:lnSpc>
                <a:spcPct val="107000"/>
              </a:lnSpc>
              <a:buFont typeface="Symbol" panose="05050102010706020507" pitchFamily="18" charset="2"/>
              <a:buChar char=""/>
            </a:pPr>
            <a:r>
              <a:rPr lang="en-US" sz="2400" kern="100" dirty="0">
                <a:solidFill>
                  <a:schemeClr val="bg1"/>
                </a:solidFill>
                <a:effectLst/>
                <a:ea typeface="Calibri" panose="020F0502020204030204" pitchFamily="34" charset="0"/>
                <a:cs typeface="Times New Roman" panose="02020603050405020304" pitchFamily="18" charset="0"/>
              </a:rPr>
              <a:t>Route 120 development from U.S. Route 12 through Wildwood</a:t>
            </a:r>
          </a:p>
          <a:p>
            <a:pPr marL="800100" lvl="1" indent="-342900">
              <a:lnSpc>
                <a:spcPct val="107000"/>
              </a:lnSpc>
              <a:buFont typeface="Symbol" panose="05050102010706020507" pitchFamily="18" charset="2"/>
              <a:buChar char=""/>
            </a:pPr>
            <a:r>
              <a:rPr lang="en-US" sz="2400" kern="100" dirty="0">
                <a:solidFill>
                  <a:schemeClr val="bg1"/>
                </a:solidFill>
                <a:effectLst/>
                <a:ea typeface="Calibri" panose="020F0502020204030204" pitchFamily="34" charset="0"/>
                <a:cs typeface="Times New Roman" panose="02020603050405020304" pitchFamily="18" charset="0"/>
              </a:rPr>
              <a:t>Route 59 from Route 12 to Antioch</a:t>
            </a:r>
          </a:p>
          <a:p>
            <a:pPr marL="800100" lvl="1" indent="-342900">
              <a:lnSpc>
                <a:spcPct val="107000"/>
              </a:lnSpc>
              <a:spcAft>
                <a:spcPts val="800"/>
              </a:spcAft>
              <a:buFont typeface="Symbol" panose="05050102010706020507" pitchFamily="18" charset="2"/>
              <a:buChar char=""/>
            </a:pPr>
            <a:r>
              <a:rPr lang="en-US" sz="2400" kern="100" dirty="0">
                <a:solidFill>
                  <a:schemeClr val="bg1"/>
                </a:solidFill>
                <a:effectLst/>
                <a:ea typeface="Calibri" panose="020F0502020204030204" pitchFamily="34" charset="0"/>
                <a:cs typeface="Times New Roman" panose="02020603050405020304" pitchFamily="18" charset="0"/>
              </a:rPr>
              <a:t>Route 53 development from Cook County to Round Lake</a:t>
            </a:r>
          </a:p>
          <a:p>
            <a:pPr marL="914400" lvl="1" indent="-457200">
              <a:lnSpc>
                <a:spcPct val="107000"/>
              </a:lnSpc>
              <a:spcAft>
                <a:spcPts val="800"/>
              </a:spcAft>
              <a:buFont typeface="Arial" panose="020B0604020202020204" pitchFamily="34" charset="0"/>
              <a:buChar char="•"/>
            </a:pPr>
            <a:endParaRPr lang="en-US" sz="2800" kern="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668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BD9FBF-BDEA-E2A9-5AC0-F365EF1CA195}"/>
              </a:ext>
            </a:extLst>
          </p:cNvPr>
          <p:cNvSpPr>
            <a:spLocks noGrp="1"/>
          </p:cNvSpPr>
          <p:nvPr>
            <p:ph type="title"/>
          </p:nvPr>
        </p:nvSpPr>
        <p:spPr>
          <a:xfrm>
            <a:off x="4856163" y="0"/>
            <a:ext cx="7335837" cy="2194560"/>
          </a:xfrm>
        </p:spPr>
        <p:txBody>
          <a:bodyPr/>
          <a:lstStyle/>
          <a:p>
            <a:r>
              <a:rPr lang="en-US" sz="4800" dirty="0">
                <a:solidFill>
                  <a:schemeClr val="bg1"/>
                </a:solidFill>
              </a:rPr>
              <a:t>LAKE COUNTY, ILLINOIS</a:t>
            </a:r>
          </a:p>
        </p:txBody>
      </p:sp>
      <p:pic>
        <p:nvPicPr>
          <p:cNvPr id="6" name="Picture Placeholder 5">
            <a:extLst>
              <a:ext uri="{FF2B5EF4-FFF2-40B4-BE49-F238E27FC236}">
                <a16:creationId xmlns:a16="http://schemas.microsoft.com/office/drawing/2014/main" id="{51A06734-9234-687F-E232-56B8B04C890F}"/>
              </a:ext>
            </a:extLst>
          </p:cNvPr>
          <p:cNvPicPr>
            <a:picLocks noGrp="1" noChangeAspect="1"/>
          </p:cNvPicPr>
          <p:nvPr>
            <p:ph type="pic" sz="quarter" idx="13"/>
          </p:nvPr>
        </p:nvPicPr>
        <p:blipFill rotWithShape="1">
          <a:blip r:embed="rId3"/>
          <a:srcRect l="10002" r="42622"/>
          <a:stretch/>
        </p:blipFill>
        <p:spPr>
          <a:xfrm>
            <a:off x="0" y="323612"/>
            <a:ext cx="4873569" cy="6210776"/>
          </a:xfrm>
        </p:spPr>
      </p:pic>
      <p:graphicFrame>
        <p:nvGraphicFramePr>
          <p:cNvPr id="11" name="Table 11">
            <a:extLst>
              <a:ext uri="{FF2B5EF4-FFF2-40B4-BE49-F238E27FC236}">
                <a16:creationId xmlns:a16="http://schemas.microsoft.com/office/drawing/2014/main" id="{0B69E8E6-9D16-D9E3-B5C1-6F6E6588BF6A}"/>
              </a:ext>
            </a:extLst>
          </p:cNvPr>
          <p:cNvGraphicFramePr>
            <a:graphicFrameLocks noGrp="1"/>
          </p:cNvGraphicFramePr>
          <p:nvPr>
            <p:ph idx="1"/>
            <p:extLst>
              <p:ext uri="{D42A27DB-BD31-4B8C-83A1-F6EECF244321}">
                <p14:modId xmlns:p14="http://schemas.microsoft.com/office/powerpoint/2010/main" val="4193468347"/>
              </p:ext>
            </p:extLst>
          </p:nvPr>
        </p:nvGraphicFramePr>
        <p:xfrm>
          <a:off x="4856163" y="2212975"/>
          <a:ext cx="7335836" cy="4645025"/>
        </p:xfrm>
        <a:graphic>
          <a:graphicData uri="http://schemas.openxmlformats.org/drawingml/2006/table">
            <a:tbl>
              <a:tblPr firstRow="1" bandRow="1"/>
              <a:tblGrid>
                <a:gridCol w="797877">
                  <a:extLst>
                    <a:ext uri="{9D8B030D-6E8A-4147-A177-3AD203B41FA5}">
                      <a16:colId xmlns:a16="http://schemas.microsoft.com/office/drawing/2014/main" val="1680321436"/>
                    </a:ext>
                  </a:extLst>
                </a:gridCol>
                <a:gridCol w="6537959">
                  <a:extLst>
                    <a:ext uri="{9D8B030D-6E8A-4147-A177-3AD203B41FA5}">
                      <a16:colId xmlns:a16="http://schemas.microsoft.com/office/drawing/2014/main" val="1621479666"/>
                    </a:ext>
                  </a:extLst>
                </a:gridCol>
              </a:tblGrid>
              <a:tr h="929005">
                <a:tc>
                  <a:txBody>
                    <a:bodyPr/>
                    <a:lstStyle/>
                    <a:p>
                      <a:pPr algn="ctr"/>
                      <a:r>
                        <a:rPr lang="en-US" sz="2400" dirty="0">
                          <a:solidFill>
                            <a:schemeClr val="bg1"/>
                          </a:solidFill>
                          <a:latin typeface="+mj-lt"/>
                        </a:rPr>
                        <a:t>3</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Felix Titling" panose="020F0502020204030204" pitchFamily="34" charset="0"/>
                          <a:cs typeface="Felix Titling" panose="020F0502020204030204" pitchFamily="34" charset="0"/>
                        </a:rPr>
                        <a:t>INTRODUCTION</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8244635"/>
                  </a:ext>
                </a:extLst>
              </a:tr>
              <a:tr h="929005">
                <a:tc>
                  <a:txBody>
                    <a:bodyPr/>
                    <a:lstStyle/>
                    <a:p>
                      <a:pPr algn="ctr"/>
                      <a:r>
                        <a:rPr lang="en-US" sz="2400" dirty="0">
                          <a:solidFill>
                            <a:schemeClr val="bg1"/>
                          </a:solidFill>
                          <a:latin typeface="+mj-lt"/>
                        </a:rPr>
                        <a:t>4</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Felix Titling" panose="020F0502020204030204" pitchFamily="34" charset="0"/>
                          <a:cs typeface="Felix Titling" panose="020F0502020204030204" pitchFamily="34" charset="0"/>
                        </a:rPr>
                        <a:t>SUMMARY BACKGROUND</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0913436"/>
                  </a:ext>
                </a:extLst>
              </a:tr>
              <a:tr h="929005">
                <a:tc>
                  <a:txBody>
                    <a:bodyPr/>
                    <a:lstStyle/>
                    <a:p>
                      <a:pPr algn="ctr"/>
                      <a:r>
                        <a:rPr lang="en-US" sz="2400" dirty="0">
                          <a:solidFill>
                            <a:schemeClr val="bg1"/>
                          </a:solidFill>
                          <a:latin typeface="+mj-lt"/>
                        </a:rPr>
                        <a:t>14</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Felix Titling" panose="020F0502020204030204" pitchFamily="34" charset="0"/>
                          <a:cs typeface="Felix Titling" panose="020F0502020204030204" pitchFamily="34" charset="0"/>
                        </a:rPr>
                        <a:t>SWOT ANALYSIS</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392374"/>
                  </a:ext>
                </a:extLst>
              </a:tr>
              <a:tr h="929005">
                <a:tc>
                  <a:txBody>
                    <a:bodyPr/>
                    <a:lstStyle/>
                    <a:p>
                      <a:pPr algn="ctr"/>
                      <a:r>
                        <a:rPr lang="en-US" sz="2400" dirty="0">
                          <a:solidFill>
                            <a:schemeClr val="bg1"/>
                          </a:solidFill>
                          <a:latin typeface="+mj-lt"/>
                        </a:rPr>
                        <a:t>16</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Felix Titling" panose="020F0502020204030204" pitchFamily="34" charset="0"/>
                          <a:cs typeface="Felix Titling" panose="020F0502020204030204" pitchFamily="34" charset="0"/>
                        </a:rPr>
                        <a:t>STRATEGIC DIRECTION PLAN</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282632"/>
                  </a:ext>
                </a:extLst>
              </a:tr>
              <a:tr h="929005">
                <a:tc>
                  <a:txBody>
                    <a:bodyPr/>
                    <a:lstStyle/>
                    <a:p>
                      <a:pPr algn="ctr"/>
                      <a:r>
                        <a:rPr lang="en-US" sz="2400" dirty="0">
                          <a:solidFill>
                            <a:schemeClr val="bg1"/>
                          </a:solidFill>
                          <a:latin typeface="+mj-lt"/>
                        </a:rPr>
                        <a:t>25</a:t>
                      </a:r>
                    </a:p>
                  </a:txBody>
                  <a:tcPr anchor="ctr">
                    <a:lnL w="12700" cmpd="sng">
                      <a:noFill/>
                      <a:prstDash val="soli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Felix Titling" panose="020F0502020204030204" pitchFamily="34" charset="0"/>
                          <a:cs typeface="Felix Titling" panose="020F0502020204030204" pitchFamily="34" charset="0"/>
                        </a:rPr>
                        <a:t>EVALUATION FRAMEWORK</a:t>
                      </a:r>
                    </a:p>
                  </a:txBody>
                  <a:tcPr marL="411480" anchor="ctr">
                    <a:lnL w="9525" cap="flat" cmpd="sng" algn="ctr">
                      <a:solidFill>
                        <a:schemeClr val="tx1"/>
                      </a:solidFill>
                      <a:prstDash val="solid"/>
                      <a:round/>
                      <a:headEnd type="none" w="med" len="med"/>
                      <a:tailEnd type="none" w="med" len="me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12909531"/>
                  </a:ext>
                </a:extLst>
              </a:tr>
            </a:tbl>
          </a:graphicData>
        </a:graphic>
      </p:graphicFrame>
    </p:spTree>
    <p:extLst>
      <p:ext uri="{BB962C8B-B14F-4D97-AF65-F5344CB8AC3E}">
        <p14:creationId xmlns:p14="http://schemas.microsoft.com/office/powerpoint/2010/main" val="3701214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ar on a road&#10;&#10;Description automatically generated">
            <a:extLst>
              <a:ext uri="{FF2B5EF4-FFF2-40B4-BE49-F238E27FC236}">
                <a16:creationId xmlns:a16="http://schemas.microsoft.com/office/drawing/2014/main" id="{EFF504B8-37ED-78C0-2704-A4A795E10FCD}"/>
              </a:ext>
            </a:extLst>
          </p:cNvPr>
          <p:cNvPicPr>
            <a:picLocks noChangeAspect="1"/>
          </p:cNvPicPr>
          <p:nvPr/>
        </p:nvPicPr>
        <p:blipFill>
          <a:blip r:embed="rId3">
            <a:alphaModFix amt="20000"/>
          </a:blip>
          <a:stretch>
            <a:fillRect/>
          </a:stretch>
        </p:blipFill>
        <p:spPr>
          <a:xfrm>
            <a:off x="6087959" y="0"/>
            <a:ext cx="6104041" cy="6858000"/>
          </a:xfrm>
          <a:prstGeom prst="rect">
            <a:avLst/>
          </a:prstGeom>
        </p:spPr>
      </p:pic>
      <p:pic>
        <p:nvPicPr>
          <p:cNvPr id="12" name="Picture 11" descr="A car on a road&#10;&#10;Description automatically generated">
            <a:extLst>
              <a:ext uri="{FF2B5EF4-FFF2-40B4-BE49-F238E27FC236}">
                <a16:creationId xmlns:a16="http://schemas.microsoft.com/office/drawing/2014/main" id="{3285C19D-BE7B-5DC9-42AF-3E79AAB38CCD}"/>
              </a:ext>
            </a:extLst>
          </p:cNvPr>
          <p:cNvPicPr>
            <a:picLocks noChangeAspect="1"/>
          </p:cNvPicPr>
          <p:nvPr/>
        </p:nvPicPr>
        <p:blipFill>
          <a:blip r:embed="rId3">
            <a:alphaModFix amt="20000"/>
          </a:blip>
          <a:stretch>
            <a:fillRect/>
          </a:stretch>
        </p:blipFill>
        <p:spPr>
          <a:xfrm>
            <a:off x="-17" y="0"/>
            <a:ext cx="6104041" cy="6858000"/>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95931" y="0"/>
            <a:ext cx="3365575" cy="1008185"/>
          </a:xfrm>
        </p:spPr>
        <p:txBody>
          <a:bodyPr/>
          <a:lstStyle/>
          <a:p>
            <a:r>
              <a:rPr lang="en-US" sz="2400" dirty="0">
                <a:latin typeface="Felix Titling" panose="020F0502020204030204" pitchFamily="34" charset="0"/>
                <a:cs typeface="Felix Titling" panose="020F0502020204030204" pitchFamily="34" charset="0"/>
              </a:rPr>
              <a:t>TRANSPORTATION PROGRAM STEPS</a:t>
            </a:r>
            <a:endParaRPr lang="en-US" sz="2400" dirty="0"/>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20</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pic>
        <p:nvPicPr>
          <p:cNvPr id="9" name="Content Placeholder 8">
            <a:extLst>
              <a:ext uri="{FF2B5EF4-FFF2-40B4-BE49-F238E27FC236}">
                <a16:creationId xmlns:a16="http://schemas.microsoft.com/office/drawing/2014/main" id="{7D97C7A2-881E-DF1E-CB3F-11F913E5C437}"/>
              </a:ext>
            </a:extLst>
          </p:cNvPr>
          <p:cNvPicPr>
            <a:picLocks noGrp="1" noChangeAspect="1"/>
          </p:cNvPicPr>
          <p:nvPr>
            <p:ph idx="1"/>
          </p:nvPr>
        </p:nvPicPr>
        <p:blipFill>
          <a:blip r:embed="rId4"/>
          <a:stretch>
            <a:fillRect/>
          </a:stretch>
        </p:blipFill>
        <p:spPr>
          <a:xfrm>
            <a:off x="3552092" y="0"/>
            <a:ext cx="8243977" cy="6858000"/>
          </a:xfrm>
          <a:prstGeom prst="rect">
            <a:avLst/>
          </a:prstGeom>
        </p:spPr>
      </p:pic>
    </p:spTree>
    <p:extLst>
      <p:ext uri="{BB962C8B-B14F-4D97-AF65-F5344CB8AC3E}">
        <p14:creationId xmlns:p14="http://schemas.microsoft.com/office/powerpoint/2010/main" val="4082314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5" y="66046"/>
            <a:ext cx="11418276" cy="969264"/>
          </a:xfrm>
        </p:spPr>
        <p:txBody>
          <a:bodyPr/>
          <a:lstStyle/>
          <a:p>
            <a:r>
              <a:rPr lang="en-US" dirty="0">
                <a:solidFill>
                  <a:schemeClr val="bg1"/>
                </a:solidFill>
              </a:rPr>
              <a:t>KEY PARTNERS, TIME FRAMES, &amp; COSTS</a:t>
            </a: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21</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pic>
        <p:nvPicPr>
          <p:cNvPr id="8" name="Picture 7">
            <a:extLst>
              <a:ext uri="{FF2B5EF4-FFF2-40B4-BE49-F238E27FC236}">
                <a16:creationId xmlns:a16="http://schemas.microsoft.com/office/drawing/2014/main" id="{79EE6A49-FBBF-CE77-3C92-1096AC430314}"/>
              </a:ext>
            </a:extLst>
          </p:cNvPr>
          <p:cNvPicPr>
            <a:picLocks noChangeAspect="1"/>
          </p:cNvPicPr>
          <p:nvPr/>
        </p:nvPicPr>
        <p:blipFill rotWithShape="1">
          <a:blip r:embed="rId3"/>
          <a:srcRect l="7880" r="8456" b="22179"/>
          <a:stretch/>
        </p:blipFill>
        <p:spPr>
          <a:xfrm>
            <a:off x="2398821" y="965771"/>
            <a:ext cx="7391724" cy="1737360"/>
          </a:xfrm>
          <a:prstGeom prst="rect">
            <a:avLst/>
          </a:prstGeom>
        </p:spPr>
      </p:pic>
      <p:graphicFrame>
        <p:nvGraphicFramePr>
          <p:cNvPr id="10" name="Table 9">
            <a:extLst>
              <a:ext uri="{FF2B5EF4-FFF2-40B4-BE49-F238E27FC236}">
                <a16:creationId xmlns:a16="http://schemas.microsoft.com/office/drawing/2014/main" id="{9760237F-D629-AE04-29B6-218C6D9CEF1D}"/>
              </a:ext>
            </a:extLst>
          </p:cNvPr>
          <p:cNvGraphicFramePr>
            <a:graphicFrameLocks noGrp="1"/>
          </p:cNvGraphicFramePr>
          <p:nvPr>
            <p:extLst>
              <p:ext uri="{D42A27DB-BD31-4B8C-83A1-F6EECF244321}">
                <p14:modId xmlns:p14="http://schemas.microsoft.com/office/powerpoint/2010/main" val="3545483993"/>
              </p:ext>
            </p:extLst>
          </p:nvPr>
        </p:nvGraphicFramePr>
        <p:xfrm>
          <a:off x="1354621" y="2906106"/>
          <a:ext cx="9480124" cy="1188720"/>
        </p:xfrm>
        <a:graphic>
          <a:graphicData uri="http://schemas.openxmlformats.org/drawingml/2006/table">
            <a:tbl>
              <a:tblPr firstRow="1" firstCol="1" bandRow="1"/>
              <a:tblGrid>
                <a:gridCol w="2368510">
                  <a:extLst>
                    <a:ext uri="{9D8B030D-6E8A-4147-A177-3AD203B41FA5}">
                      <a16:colId xmlns:a16="http://schemas.microsoft.com/office/drawing/2014/main" val="385665279"/>
                    </a:ext>
                  </a:extLst>
                </a:gridCol>
                <a:gridCol w="2370538">
                  <a:extLst>
                    <a:ext uri="{9D8B030D-6E8A-4147-A177-3AD203B41FA5}">
                      <a16:colId xmlns:a16="http://schemas.microsoft.com/office/drawing/2014/main" val="2175835009"/>
                    </a:ext>
                  </a:extLst>
                </a:gridCol>
                <a:gridCol w="2370538">
                  <a:extLst>
                    <a:ext uri="{9D8B030D-6E8A-4147-A177-3AD203B41FA5}">
                      <a16:colId xmlns:a16="http://schemas.microsoft.com/office/drawing/2014/main" val="3540120898"/>
                    </a:ext>
                  </a:extLst>
                </a:gridCol>
                <a:gridCol w="2370538">
                  <a:extLst>
                    <a:ext uri="{9D8B030D-6E8A-4147-A177-3AD203B41FA5}">
                      <a16:colId xmlns:a16="http://schemas.microsoft.com/office/drawing/2014/main" val="3010262923"/>
                    </a:ext>
                  </a:extLst>
                </a:gridCol>
              </a:tblGrid>
              <a:tr h="297180">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Project</a:t>
                      </a:r>
                      <a:endParaRPr lang="en-US" sz="16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700" kern="100" dirty="0">
                          <a:ln>
                            <a:noFill/>
                          </a:ln>
                          <a:solidFill>
                            <a:srgbClr val="000000"/>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Phase 1</a:t>
                      </a:r>
                      <a:endParaRPr lang="en-US" sz="1600" kern="100" dirty="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Phase 2</a:t>
                      </a:r>
                      <a:endParaRPr lang="en-US" sz="16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Phase 3</a:t>
                      </a:r>
                      <a:endParaRPr lang="en-US" sz="1600" kern="100">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86283592"/>
                  </a:ext>
                </a:extLst>
              </a:tr>
              <a:tr h="297180">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Route 120</a:t>
                      </a:r>
                      <a:endParaRPr lang="en-US" sz="1600" kern="100">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Two Years</a:t>
                      </a:r>
                      <a:endParaRPr lang="en-US" sz="1600" kern="100">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Two Years</a:t>
                      </a:r>
                      <a:endParaRPr lang="en-US" sz="1600" kern="100">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Three Years</a:t>
                      </a:r>
                      <a:endParaRPr lang="en-US" sz="1600" kern="100">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205476117"/>
                  </a:ext>
                </a:extLst>
              </a:tr>
              <a:tr h="297180">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Route 59</a:t>
                      </a:r>
                      <a:endParaRPr lang="en-US" sz="1600" kern="100">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Two Years</a:t>
                      </a:r>
                      <a:endParaRPr lang="en-US" sz="1600" kern="100">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Two Years</a:t>
                      </a:r>
                      <a:endParaRPr lang="en-US" sz="1600" kern="100">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Three Years</a:t>
                      </a:r>
                      <a:endParaRPr lang="en-US" sz="1600" kern="100">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58814812"/>
                  </a:ext>
                </a:extLst>
              </a:tr>
              <a:tr h="297180">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Route 53</a:t>
                      </a:r>
                      <a:endParaRPr lang="en-US" sz="16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Two Years</a:t>
                      </a:r>
                      <a:endParaRPr lang="en-US" sz="16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700" kern="100">
                          <a:ln>
                            <a:noFill/>
                          </a:ln>
                          <a:solidFill>
                            <a:srgbClr val="000000"/>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Five Years</a:t>
                      </a:r>
                      <a:endParaRPr lang="en-US" sz="1600" kern="10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700" kern="100" dirty="0">
                          <a:ln>
                            <a:noFill/>
                          </a:ln>
                          <a:solidFill>
                            <a:srgbClr val="000000"/>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Five-Seven Years</a:t>
                      </a:r>
                      <a:endParaRPr lang="en-US" sz="1600" kern="100" dirty="0">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109502" marR="1095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94729822"/>
                  </a:ext>
                </a:extLst>
              </a:tr>
            </a:tbl>
          </a:graphicData>
        </a:graphic>
      </p:graphicFrame>
      <p:graphicFrame>
        <p:nvGraphicFramePr>
          <p:cNvPr id="11" name="Table 10">
            <a:extLst>
              <a:ext uri="{FF2B5EF4-FFF2-40B4-BE49-F238E27FC236}">
                <a16:creationId xmlns:a16="http://schemas.microsoft.com/office/drawing/2014/main" id="{B8FEFB6F-17F5-8A4F-4D25-B09ED8DEC2CF}"/>
              </a:ext>
            </a:extLst>
          </p:cNvPr>
          <p:cNvGraphicFramePr>
            <a:graphicFrameLocks noGrp="1"/>
          </p:cNvGraphicFramePr>
          <p:nvPr>
            <p:extLst>
              <p:ext uri="{D42A27DB-BD31-4B8C-83A1-F6EECF244321}">
                <p14:modId xmlns:p14="http://schemas.microsoft.com/office/powerpoint/2010/main" val="3391829230"/>
              </p:ext>
            </p:extLst>
          </p:nvPr>
        </p:nvGraphicFramePr>
        <p:xfrm>
          <a:off x="2045346" y="4297802"/>
          <a:ext cx="8098675" cy="2219832"/>
        </p:xfrm>
        <a:graphic>
          <a:graphicData uri="http://schemas.openxmlformats.org/drawingml/2006/table">
            <a:tbl>
              <a:tblPr firstRow="1" firstCol="1" bandRow="1"/>
              <a:tblGrid>
                <a:gridCol w="1087041">
                  <a:extLst>
                    <a:ext uri="{9D8B030D-6E8A-4147-A177-3AD203B41FA5}">
                      <a16:colId xmlns:a16="http://schemas.microsoft.com/office/drawing/2014/main" val="1401010556"/>
                    </a:ext>
                  </a:extLst>
                </a:gridCol>
                <a:gridCol w="2260700">
                  <a:extLst>
                    <a:ext uri="{9D8B030D-6E8A-4147-A177-3AD203B41FA5}">
                      <a16:colId xmlns:a16="http://schemas.microsoft.com/office/drawing/2014/main" val="3133340047"/>
                    </a:ext>
                  </a:extLst>
                </a:gridCol>
                <a:gridCol w="2104790">
                  <a:extLst>
                    <a:ext uri="{9D8B030D-6E8A-4147-A177-3AD203B41FA5}">
                      <a16:colId xmlns:a16="http://schemas.microsoft.com/office/drawing/2014/main" val="972238867"/>
                    </a:ext>
                  </a:extLst>
                </a:gridCol>
                <a:gridCol w="2646144">
                  <a:extLst>
                    <a:ext uri="{9D8B030D-6E8A-4147-A177-3AD203B41FA5}">
                      <a16:colId xmlns:a16="http://schemas.microsoft.com/office/drawing/2014/main" val="2670841415"/>
                    </a:ext>
                  </a:extLst>
                </a:gridCol>
              </a:tblGrid>
              <a:tr h="374184">
                <a:tc>
                  <a:txBody>
                    <a:bodyPr/>
                    <a:lstStyle/>
                    <a:p>
                      <a:pPr marL="0" marR="0" algn="ctr">
                        <a:spcBef>
                          <a:spcPts val="0"/>
                        </a:spcBef>
                        <a:spcAft>
                          <a:spcPts val="1000"/>
                        </a:spcAft>
                      </a:pPr>
                      <a:r>
                        <a:rPr lang="en-US" sz="1800" b="1" i="0" kern="100">
                          <a:ln>
                            <a:noFill/>
                          </a:ln>
                          <a:solidFill>
                            <a:srgbClr val="44546A"/>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Project</a:t>
                      </a:r>
                      <a:endParaRPr lang="en-US" sz="1300" i="1" kern="100">
                        <a:solidFill>
                          <a:srgbClr val="44546A"/>
                        </a:solidFill>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1000"/>
                        </a:spcAft>
                      </a:pPr>
                      <a:r>
                        <a:rPr lang="en-US" sz="1800" b="1" i="0" kern="100">
                          <a:ln>
                            <a:noFill/>
                          </a:ln>
                          <a:solidFill>
                            <a:srgbClr val="44546A"/>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Location</a:t>
                      </a:r>
                      <a:endParaRPr lang="en-US" sz="1300" i="1" kern="100">
                        <a:solidFill>
                          <a:srgbClr val="44546A"/>
                        </a:solidFill>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1000"/>
                        </a:spcAft>
                      </a:pPr>
                      <a:r>
                        <a:rPr lang="en-US" sz="1800" b="1" i="0" kern="100" dirty="0">
                          <a:ln>
                            <a:noFill/>
                          </a:ln>
                          <a:solidFill>
                            <a:srgbClr val="44546A"/>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Cost</a:t>
                      </a:r>
                      <a:endParaRPr lang="en-US" sz="1300" i="1" kern="100" dirty="0">
                        <a:solidFill>
                          <a:srgbClr val="44546A"/>
                        </a:solidFill>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1000"/>
                        </a:spcAft>
                      </a:pPr>
                      <a:r>
                        <a:rPr lang="en-US" sz="1800" b="1" i="0" kern="100">
                          <a:ln>
                            <a:noFill/>
                          </a:ln>
                          <a:solidFill>
                            <a:srgbClr val="44546A"/>
                          </a:solidFill>
                          <a:effectLst>
                            <a:outerShdw blurRad="38100" dist="25400" dir="5400000" algn="ctr">
                              <a:srgbClr val="6E747A">
                                <a:alpha val="43000"/>
                              </a:srgbClr>
                            </a:outerShdw>
                          </a:effectLst>
                          <a:highlight>
                            <a:srgbClr val="F2F2F2"/>
                          </a:highlight>
                          <a:latin typeface="Times New Roman" panose="02020603050405020304" pitchFamily="18" charset="0"/>
                          <a:ea typeface="Calibri" panose="020F0502020204030204" pitchFamily="34" charset="0"/>
                          <a:cs typeface="Times New Roman" panose="02020603050405020304" pitchFamily="18" charset="0"/>
                        </a:rPr>
                        <a:t>Source</a:t>
                      </a:r>
                      <a:endParaRPr lang="en-US" sz="1300" i="1" kern="100">
                        <a:solidFill>
                          <a:srgbClr val="44546A"/>
                        </a:solidFill>
                        <a:effectLst/>
                        <a:highlight>
                          <a:srgbClr val="F2F2F2"/>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159775644"/>
                  </a:ext>
                </a:extLst>
              </a:tr>
              <a:tr h="536004">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Costs</a:t>
                      </a:r>
                      <a:endParaRPr lang="en-US" sz="1300" i="1" kern="100">
                        <a:solidFill>
                          <a:srgbClr val="44546A"/>
                        </a:solidFill>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All</a:t>
                      </a:r>
                      <a:endParaRPr lang="en-US" sz="1300" i="1" kern="100">
                        <a:solidFill>
                          <a:srgbClr val="44546A"/>
                        </a:solidFill>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$1.4 million/lane mile</a:t>
                      </a:r>
                      <a:endParaRPr lang="en-US" sz="1300" i="1" kern="100">
                        <a:solidFill>
                          <a:srgbClr val="44546A"/>
                        </a:solidFill>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E2EFD9"/>
                          </a:highlight>
                          <a:latin typeface="Times New Roman" panose="02020603050405020304" pitchFamily="18" charset="0"/>
                          <a:ea typeface="Calibri" panose="020F0502020204030204" pitchFamily="34" charset="0"/>
                          <a:cs typeface="Times New Roman" panose="02020603050405020304" pitchFamily="18" charset="0"/>
                        </a:rPr>
                        <a:t>Illinois Policy Institute, 2014</a:t>
                      </a:r>
                      <a:endParaRPr lang="en-US" sz="1300" i="1" kern="100">
                        <a:solidFill>
                          <a:srgbClr val="44546A"/>
                        </a:solidFill>
                        <a:effectLst/>
                        <a:highlight>
                          <a:srgbClr val="E2EFD9"/>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030729827"/>
                  </a:ext>
                </a:extLst>
              </a:tr>
              <a:tr h="536004">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Route 120</a:t>
                      </a:r>
                      <a:endParaRPr lang="en-US" sz="1300" i="1" kern="100">
                        <a:solidFill>
                          <a:srgbClr val="44546A"/>
                        </a:solidFill>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Route 12 thru Wildwood</a:t>
                      </a:r>
                      <a:endParaRPr lang="en-US" sz="1300" i="1" kern="100">
                        <a:solidFill>
                          <a:srgbClr val="44546A"/>
                        </a:solidFill>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$521 million</a:t>
                      </a:r>
                      <a:endParaRPr lang="en-US" sz="1300" i="1" kern="100">
                        <a:solidFill>
                          <a:srgbClr val="44546A"/>
                        </a:solidFill>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spcBef>
                          <a:spcPts val="0"/>
                        </a:spcBef>
                        <a:spcAft>
                          <a:spcPts val="1000"/>
                        </a:spcAft>
                      </a:pPr>
                      <a:r>
                        <a:rPr lang="en-US" sz="1600" i="0" kern="100">
                          <a:ln>
                            <a:noFill/>
                          </a:ln>
                          <a:solidFill>
                            <a:srgbClr val="44546A"/>
                          </a:solidFill>
                          <a:effectLst>
                            <a:outerShdw blurRad="38100" dist="25400" dir="5400000" algn="ctr">
                              <a:srgbClr val="6E747A">
                                <a:alpha val="43000"/>
                              </a:srgbClr>
                            </a:outerShdw>
                          </a:effectLst>
                          <a:highlight>
                            <a:srgbClr val="FFF2CC"/>
                          </a:highlight>
                          <a:latin typeface="Times New Roman" panose="02020603050405020304" pitchFamily="18" charset="0"/>
                          <a:ea typeface="Calibri" panose="020F0502020204030204" pitchFamily="34" charset="0"/>
                          <a:cs typeface="Times New Roman" panose="02020603050405020304" pitchFamily="18" charset="0"/>
                        </a:rPr>
                        <a:t>Source: Lake Co. DOT, 2016</a:t>
                      </a:r>
                      <a:endParaRPr lang="en-US" sz="1300" i="1" kern="100">
                        <a:solidFill>
                          <a:srgbClr val="44546A"/>
                        </a:solidFill>
                        <a:effectLst/>
                        <a:highlight>
                          <a:srgbClr val="FFF2CC"/>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560971232"/>
                  </a:ext>
                </a:extLst>
              </a:tr>
              <a:tr h="374184">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Route 59</a:t>
                      </a:r>
                      <a:endParaRPr lang="en-US" sz="1300" i="1" kern="100">
                        <a:solidFill>
                          <a:srgbClr val="44546A"/>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Fox Lake to Antioch</a:t>
                      </a:r>
                      <a:endParaRPr lang="en-US" sz="1300" i="1" kern="100">
                        <a:solidFill>
                          <a:srgbClr val="44546A"/>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$45.9 million</a:t>
                      </a:r>
                      <a:endParaRPr lang="en-US" sz="1300" i="1" kern="100">
                        <a:solidFill>
                          <a:srgbClr val="44546A"/>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1000"/>
                        </a:spcAft>
                      </a:pPr>
                      <a:r>
                        <a:rPr lang="en-US" sz="1600" i="0" kern="100">
                          <a:ln>
                            <a:noFill/>
                          </a:ln>
                          <a:solidFill>
                            <a:srgbClr val="44546A"/>
                          </a:solidFill>
                          <a:effectLst>
                            <a:outerShdw blurRad="38100" dist="25400" dir="5400000" algn="ctr">
                              <a:srgbClr val="6E747A">
                                <a:alpha val="43000"/>
                              </a:srgbClr>
                            </a:outerShdw>
                          </a:effectLst>
                          <a:highlight>
                            <a:srgbClr val="DEEAF6"/>
                          </a:highlight>
                          <a:latin typeface="Times New Roman" panose="02020603050405020304" pitchFamily="18" charset="0"/>
                          <a:ea typeface="Calibri" panose="020F0502020204030204" pitchFamily="34" charset="0"/>
                          <a:cs typeface="Times New Roman" panose="02020603050405020304" pitchFamily="18" charset="0"/>
                        </a:rPr>
                        <a:t>Source: Lake Co. DOT, 2024</a:t>
                      </a:r>
                      <a:endParaRPr lang="en-US" sz="1300" i="1" kern="100">
                        <a:solidFill>
                          <a:srgbClr val="44546A"/>
                        </a:solidFill>
                        <a:effectLst/>
                        <a:highlight>
                          <a:srgbClr val="DEEAF6"/>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818272759"/>
                  </a:ext>
                </a:extLst>
              </a:tr>
              <a:tr h="374184">
                <a:tc>
                  <a:txBody>
                    <a:bodyPr/>
                    <a:lstStyle/>
                    <a:p>
                      <a:pPr marL="0" marR="0">
                        <a:spcBef>
                          <a:spcPts val="0"/>
                        </a:spcBef>
                        <a:spcAft>
                          <a:spcPts val="1000"/>
                        </a:spcAft>
                      </a:pPr>
                      <a:r>
                        <a:rPr lang="en-US" sz="1800" i="0" kern="100">
                          <a:ln>
                            <a:noFill/>
                          </a:ln>
                          <a:solidFill>
                            <a:srgbClr val="44546A"/>
                          </a:solidFill>
                          <a:effectLst>
                            <a:outerShdw blurRad="38100" dist="25400" dir="5400000" algn="ctr">
                              <a:srgbClr val="6E747A">
                                <a:alpha val="43000"/>
                              </a:srgbClr>
                            </a:outerShdw>
                          </a:effectLst>
                          <a:highlight>
                            <a:srgbClr val="FBE4D5"/>
                          </a:highlight>
                          <a:latin typeface="Times New Roman" panose="02020603050405020304" pitchFamily="18" charset="0"/>
                          <a:ea typeface="Calibri" panose="020F0502020204030204" pitchFamily="34" charset="0"/>
                          <a:cs typeface="Times New Roman" panose="02020603050405020304" pitchFamily="18" charset="0"/>
                        </a:rPr>
                        <a:t>Route 53</a:t>
                      </a:r>
                      <a:endParaRPr lang="en-US" sz="1300" i="1" kern="100">
                        <a:solidFill>
                          <a:srgbClr val="44546A"/>
                        </a:solidFill>
                        <a:effectLst/>
                        <a:highlight>
                          <a:srgbClr val="FBE4D5"/>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spcBef>
                          <a:spcPts val="0"/>
                        </a:spcBef>
                        <a:spcAft>
                          <a:spcPts val="1000"/>
                        </a:spcAft>
                      </a:pPr>
                      <a:r>
                        <a:rPr lang="en-US" sz="1800" i="0" kern="100" dirty="0">
                          <a:ln>
                            <a:noFill/>
                          </a:ln>
                          <a:solidFill>
                            <a:srgbClr val="44546A"/>
                          </a:solidFill>
                          <a:effectLst>
                            <a:outerShdw blurRad="38100" dist="25400" dir="5400000" algn="ctr">
                              <a:srgbClr val="6E747A">
                                <a:alpha val="43000"/>
                              </a:srgbClr>
                            </a:outerShdw>
                          </a:effectLst>
                          <a:highlight>
                            <a:srgbClr val="FBE4D5"/>
                          </a:highlight>
                          <a:latin typeface="Times New Roman" panose="02020603050405020304" pitchFamily="18" charset="0"/>
                          <a:ea typeface="Calibri" panose="020F0502020204030204" pitchFamily="34" charset="0"/>
                          <a:cs typeface="Times New Roman" panose="02020603050405020304" pitchFamily="18" charset="0"/>
                        </a:rPr>
                        <a:t>Cook Co. to Fox Lake</a:t>
                      </a:r>
                      <a:endParaRPr lang="en-US" sz="1300" i="1" kern="100" dirty="0">
                        <a:solidFill>
                          <a:srgbClr val="44546A"/>
                        </a:solidFill>
                        <a:effectLst/>
                        <a:highlight>
                          <a:srgbClr val="FBE4D5"/>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spcBef>
                          <a:spcPts val="0"/>
                        </a:spcBef>
                        <a:spcAft>
                          <a:spcPts val="1000"/>
                        </a:spcAft>
                      </a:pPr>
                      <a:r>
                        <a:rPr lang="en-US" sz="1800" i="0" kern="100" dirty="0">
                          <a:ln>
                            <a:noFill/>
                          </a:ln>
                          <a:solidFill>
                            <a:srgbClr val="44546A"/>
                          </a:solidFill>
                          <a:effectLst>
                            <a:outerShdw blurRad="38100" dist="25400" dir="5400000" algn="ctr">
                              <a:srgbClr val="6E747A">
                                <a:alpha val="43000"/>
                              </a:srgbClr>
                            </a:outerShdw>
                          </a:effectLst>
                          <a:highlight>
                            <a:srgbClr val="FBE4D5"/>
                          </a:highlight>
                          <a:latin typeface="Times New Roman" panose="02020603050405020304" pitchFamily="18" charset="0"/>
                          <a:ea typeface="Calibri" panose="020F0502020204030204" pitchFamily="34" charset="0"/>
                          <a:cs typeface="Times New Roman" panose="02020603050405020304" pitchFamily="18" charset="0"/>
                        </a:rPr>
                        <a:t>$2.3-$2.65 billion</a:t>
                      </a:r>
                      <a:endParaRPr lang="en-US" sz="1300" i="1" kern="100" dirty="0">
                        <a:solidFill>
                          <a:srgbClr val="44546A"/>
                        </a:solidFill>
                        <a:effectLst/>
                        <a:highlight>
                          <a:srgbClr val="FBE4D5"/>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spcBef>
                          <a:spcPts val="0"/>
                        </a:spcBef>
                        <a:spcAft>
                          <a:spcPts val="1000"/>
                        </a:spcAft>
                      </a:pPr>
                      <a:r>
                        <a:rPr lang="en-US" sz="1600" i="0" kern="100" dirty="0">
                          <a:ln>
                            <a:noFill/>
                          </a:ln>
                          <a:solidFill>
                            <a:srgbClr val="44546A"/>
                          </a:solidFill>
                          <a:effectLst>
                            <a:outerShdw blurRad="38100" dist="25400" dir="5400000" algn="ctr">
                              <a:srgbClr val="6E747A">
                                <a:alpha val="43000"/>
                              </a:srgbClr>
                            </a:outerShdw>
                          </a:effectLst>
                          <a:highlight>
                            <a:srgbClr val="FBE4D5"/>
                          </a:highlight>
                          <a:latin typeface="Times New Roman" panose="02020603050405020304" pitchFamily="18" charset="0"/>
                          <a:ea typeface="Calibri" panose="020F0502020204030204" pitchFamily="34" charset="0"/>
                          <a:cs typeface="Times New Roman" panose="02020603050405020304" pitchFamily="18" charset="0"/>
                        </a:rPr>
                        <a:t>Public Interest Network, 2020</a:t>
                      </a:r>
                      <a:endParaRPr lang="en-US" sz="1300" i="1" kern="100" dirty="0">
                        <a:solidFill>
                          <a:srgbClr val="44546A"/>
                        </a:solidFill>
                        <a:effectLst/>
                        <a:highlight>
                          <a:srgbClr val="FBE4D5"/>
                        </a:highlight>
                        <a:latin typeface="Calibri" panose="020F0502020204030204" pitchFamily="34" charset="0"/>
                        <a:ea typeface="Calibri" panose="020F0502020204030204" pitchFamily="34" charset="0"/>
                        <a:cs typeface="Times New Roman" panose="02020603050405020304" pitchFamily="18" charset="0"/>
                      </a:endParaRPr>
                    </a:p>
                  </a:txBody>
                  <a:tcPr marL="93547" marR="9354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889272904"/>
                  </a:ext>
                </a:extLst>
              </a:tr>
            </a:tbl>
          </a:graphicData>
        </a:graphic>
      </p:graphicFrame>
    </p:spTree>
    <p:extLst>
      <p:ext uri="{BB962C8B-B14F-4D97-AF65-F5344CB8AC3E}">
        <p14:creationId xmlns:p14="http://schemas.microsoft.com/office/powerpoint/2010/main" val="393980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0C28CA-681B-6133-FAA7-3EB68707BD14}"/>
              </a:ext>
            </a:extLst>
          </p:cNvPr>
          <p:cNvPicPr>
            <a:picLocks noChangeAspect="1"/>
          </p:cNvPicPr>
          <p:nvPr/>
        </p:nvPicPr>
        <p:blipFill rotWithShape="1">
          <a:blip r:embed="rId3">
            <a:alphaModFix amt="20000"/>
          </a:blip>
          <a:srcRect b="5063"/>
          <a:stretch/>
        </p:blipFill>
        <p:spPr>
          <a:xfrm>
            <a:off x="656" y="0"/>
            <a:ext cx="12175897" cy="6858000"/>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655177" y="66046"/>
            <a:ext cx="10879015" cy="969264"/>
          </a:xfrm>
        </p:spPr>
        <p:txBody>
          <a:bodyPr/>
          <a:lstStyle/>
          <a:p>
            <a:r>
              <a:rPr lang="en-US" sz="3600" dirty="0">
                <a:latin typeface="Felix Titling" panose="020F0502020204030204" pitchFamily="34" charset="0"/>
              </a:rPr>
              <a:t>ROADWAY STRATEGIES</a:t>
            </a:r>
            <a:endParaRPr lang="en-US" sz="3600" dirty="0"/>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22</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sp>
        <p:nvSpPr>
          <p:cNvPr id="8" name="Content Placeholder 7">
            <a:extLst>
              <a:ext uri="{FF2B5EF4-FFF2-40B4-BE49-F238E27FC236}">
                <a16:creationId xmlns:a16="http://schemas.microsoft.com/office/drawing/2014/main" id="{72F85832-DD6F-5F48-059C-7543D90DED8C}"/>
              </a:ext>
            </a:extLst>
          </p:cNvPr>
          <p:cNvSpPr>
            <a:spLocks noGrp="1"/>
          </p:cNvSpPr>
          <p:nvPr>
            <p:ph idx="1"/>
          </p:nvPr>
        </p:nvSpPr>
        <p:spPr/>
        <p:txBody>
          <a:bodyPr/>
          <a:lstStyle/>
          <a:p>
            <a:pPr marL="0" indent="0">
              <a:buNone/>
            </a:pPr>
            <a:endParaRPr lang="en-US" dirty="0"/>
          </a:p>
          <a:p>
            <a:pPr marL="0" indent="0">
              <a:buNone/>
            </a:pPr>
            <a:endParaRPr lang="en-US" dirty="0"/>
          </a:p>
          <a:p>
            <a:pPr marL="0" marR="0">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Improve Roadways to Increase Manufacturing and Industrial Capacity</a:t>
            </a:r>
          </a:p>
          <a:p>
            <a:pPr marL="0" marR="0">
              <a:lnSpc>
                <a:spcPct val="107000"/>
              </a:lnSpc>
              <a:spcBef>
                <a:spcPts val="0"/>
              </a:spcBef>
              <a:spcAft>
                <a:spcPts val="800"/>
              </a:spcAft>
            </a:pPr>
            <a:r>
              <a:rPr lang="en-US" dirty="0">
                <a:effectLst/>
                <a:ea typeface="Calibri" panose="020F0502020204030204" pitchFamily="34" charset="0"/>
              </a:rPr>
              <a:t>Housing Costs and Improved Transportation for Underserved Communities</a:t>
            </a:r>
          </a:p>
          <a:p>
            <a:pPr marL="0" marR="0">
              <a:lnSpc>
                <a:spcPct val="107000"/>
              </a:lnSpc>
              <a:spcBef>
                <a:spcPts val="0"/>
              </a:spcBef>
              <a:spcAft>
                <a:spcPts val="800"/>
              </a:spcAft>
            </a:pPr>
            <a:r>
              <a:rPr lang="en-US" dirty="0">
                <a:effectLst/>
                <a:ea typeface="Calibri" panose="020F0502020204030204" pitchFamily="34" charset="0"/>
              </a:rPr>
              <a:t>Roadway development to Increase Incomes and Housing Stock</a:t>
            </a: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0012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sz="4000" dirty="0">
                <a:ln>
                  <a:noFill/>
                </a:ln>
                <a:solidFill>
                  <a:schemeClr val="bg1"/>
                </a:solidFill>
                <a:effectLst>
                  <a:outerShdw blurRad="38100" dist="25400" dir="5400000" algn="ctr">
                    <a:srgbClr val="6E747A">
                      <a:alpha val="43000"/>
                    </a:srgbClr>
                  </a:outerShdw>
                </a:effectLst>
                <a:ea typeface="Calibri" panose="020F0502020204030204" pitchFamily="34" charset="0"/>
              </a:rPr>
              <a:t>REVERSING POPULATION DECLINE THROUGH ENGAGEMENT</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23</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4" name="Table 3">
            <a:extLst>
              <a:ext uri="{FF2B5EF4-FFF2-40B4-BE49-F238E27FC236}">
                <a16:creationId xmlns:a16="http://schemas.microsoft.com/office/drawing/2014/main" id="{597F93C8-29C1-4E7D-20E8-A776FDCFC2A5}"/>
              </a:ext>
            </a:extLst>
          </p:cNvPr>
          <p:cNvGraphicFramePr>
            <a:graphicFrameLocks noGrp="1"/>
          </p:cNvGraphicFramePr>
          <p:nvPr>
            <p:extLst>
              <p:ext uri="{D42A27DB-BD31-4B8C-83A1-F6EECF244321}">
                <p14:modId xmlns:p14="http://schemas.microsoft.com/office/powerpoint/2010/main" val="3141488402"/>
              </p:ext>
            </p:extLst>
          </p:nvPr>
        </p:nvGraphicFramePr>
        <p:xfrm>
          <a:off x="682142" y="1539240"/>
          <a:ext cx="10825084" cy="3779520"/>
        </p:xfrm>
        <a:graphic>
          <a:graphicData uri="http://schemas.openxmlformats.org/drawingml/2006/table">
            <a:tbl>
              <a:tblPr firstRow="1" bandRow="1">
                <a:tableStyleId>{5C22544A-7EE6-4342-B048-85BDC9FD1C3A}</a:tableStyleId>
              </a:tblPr>
              <a:tblGrid>
                <a:gridCol w="5412542">
                  <a:extLst>
                    <a:ext uri="{9D8B030D-6E8A-4147-A177-3AD203B41FA5}">
                      <a16:colId xmlns:a16="http://schemas.microsoft.com/office/drawing/2014/main" val="2944763264"/>
                    </a:ext>
                  </a:extLst>
                </a:gridCol>
                <a:gridCol w="5412542">
                  <a:extLst>
                    <a:ext uri="{9D8B030D-6E8A-4147-A177-3AD203B41FA5}">
                      <a16:colId xmlns:a16="http://schemas.microsoft.com/office/drawing/2014/main" val="1085088126"/>
                    </a:ext>
                  </a:extLst>
                </a:gridCol>
              </a:tblGrid>
              <a:tr h="370840">
                <a:tc>
                  <a:txBody>
                    <a:bodyPr/>
                    <a:lstStyle/>
                    <a:p>
                      <a:pPr marL="285750" indent="-285750">
                        <a:buFont typeface="Arial" panose="020B0604020202020204" pitchFamily="34" charset="0"/>
                        <a:buChar char="•"/>
                      </a:pPr>
                      <a:r>
                        <a:rPr lang="en-US" sz="2800" b="0" dirty="0">
                          <a:solidFill>
                            <a:schemeClr val="bg1"/>
                          </a:solidFill>
                        </a:rPr>
                        <a:t>Enhance Quality of Life Initiatives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800" b="0" dirty="0">
                          <a:solidFill>
                            <a:schemeClr val="bg1"/>
                          </a:solidFill>
                        </a:rPr>
                        <a:t>Affordable Housing Development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3412262"/>
                  </a:ext>
                </a:extLst>
              </a:tr>
              <a:tr h="370840">
                <a:tc>
                  <a:txBody>
                    <a:bodyPr/>
                    <a:lstStyle/>
                    <a:p>
                      <a:pPr marL="285750" indent="-285750">
                        <a:buFont typeface="Arial" panose="020B0604020202020204" pitchFamily="34" charset="0"/>
                        <a:buChar char="•"/>
                      </a:pPr>
                      <a:r>
                        <a:rPr lang="en-US" sz="2800" b="0" dirty="0">
                          <a:solidFill>
                            <a:schemeClr val="bg1"/>
                          </a:solidFill>
                        </a:rPr>
                        <a:t>Job Creation &amp; Economic Diversification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800" b="0" dirty="0">
                          <a:solidFill>
                            <a:schemeClr val="bg1"/>
                          </a:solidFill>
                        </a:rPr>
                        <a:t>Educational &amp; Workforce Development Programs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7185418"/>
                  </a:ext>
                </a:extLst>
              </a:tr>
              <a:tr h="370840">
                <a:tc>
                  <a:txBody>
                    <a:bodyPr/>
                    <a:lstStyle/>
                    <a:p>
                      <a:pPr marL="285750" indent="-285750">
                        <a:buFont typeface="Arial" panose="020B0604020202020204" pitchFamily="34" charset="0"/>
                        <a:buChar char="•"/>
                      </a:pPr>
                      <a:r>
                        <a:rPr lang="en-US" sz="2800" b="0" dirty="0">
                          <a:solidFill>
                            <a:schemeClr val="bg1"/>
                          </a:solidFill>
                        </a:rPr>
                        <a:t>Marketing &amp; Branding Campaign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US" sz="2800" b="0" dirty="0">
                          <a:solidFill>
                            <a:schemeClr val="bg1"/>
                          </a:solidFill>
                        </a:rPr>
                        <a:t>Support for Local Businesses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43309142"/>
                  </a:ext>
                </a:extLst>
              </a:tr>
              <a:tr h="370840">
                <a:tc>
                  <a:txBody>
                    <a:bodyPr/>
                    <a:lstStyle/>
                    <a:p>
                      <a:pPr marL="285750" indent="-285750">
                        <a:buFont typeface="Arial" panose="020B0604020202020204" pitchFamily="34" charset="0"/>
                        <a:buChar char="•"/>
                      </a:pPr>
                      <a:r>
                        <a:rPr lang="en-US" sz="2800" b="0" dirty="0">
                          <a:solidFill>
                            <a:schemeClr val="bg1"/>
                          </a:solidFill>
                        </a:rPr>
                        <a:t>Community Engagement &amp; Feedback Mechanisms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endParaRPr lang="en-US" sz="2800" b="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522808"/>
                  </a:ext>
                </a:extLst>
              </a:tr>
            </a:tbl>
          </a:graphicData>
        </a:graphic>
      </p:graphicFrame>
    </p:spTree>
    <p:extLst>
      <p:ext uri="{BB962C8B-B14F-4D97-AF65-F5344CB8AC3E}">
        <p14:creationId xmlns:p14="http://schemas.microsoft.com/office/powerpoint/2010/main" val="1264826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0C28CA-681B-6133-FAA7-3EB68707BD14}"/>
              </a:ext>
            </a:extLst>
          </p:cNvPr>
          <p:cNvPicPr>
            <a:picLocks noChangeAspect="1"/>
          </p:cNvPicPr>
          <p:nvPr/>
        </p:nvPicPr>
        <p:blipFill rotWithShape="1">
          <a:blip r:embed="rId3">
            <a:alphaModFix amt="15000"/>
          </a:blip>
          <a:srcRect r="369" b="7407"/>
          <a:stretch/>
        </p:blipFill>
        <p:spPr>
          <a:xfrm>
            <a:off x="-1" y="0"/>
            <a:ext cx="12192001" cy="6858000"/>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6863" y="66046"/>
            <a:ext cx="11394830" cy="969264"/>
          </a:xfrm>
        </p:spPr>
        <p:txBody>
          <a:bodyPr/>
          <a:lstStyle/>
          <a:p>
            <a:r>
              <a:rPr lang="en-US" sz="3200" dirty="0"/>
              <a:t>SUPPORT DEVELOPMENT OF THE DIVERSE ECONOMY</a:t>
            </a: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24</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sp>
        <p:nvSpPr>
          <p:cNvPr id="8" name="Content Placeholder 7">
            <a:extLst>
              <a:ext uri="{FF2B5EF4-FFF2-40B4-BE49-F238E27FC236}">
                <a16:creationId xmlns:a16="http://schemas.microsoft.com/office/drawing/2014/main" id="{72F85832-DD6F-5F48-059C-7543D90DED8C}"/>
              </a:ext>
            </a:extLst>
          </p:cNvPr>
          <p:cNvSpPr>
            <a:spLocks noGrp="1"/>
          </p:cNvSpPr>
          <p:nvPr>
            <p:ph idx="1"/>
          </p:nvPr>
        </p:nvSpPr>
        <p:spPr/>
        <p:txBody>
          <a:bodyPr/>
          <a:lstStyle/>
          <a:p>
            <a:pPr marL="0" indent="0">
              <a:buNone/>
            </a:pPr>
            <a:endParaRPr lang="en-US" dirty="0"/>
          </a:p>
          <a:p>
            <a:pPr marL="0" indent="0">
              <a:buNone/>
            </a:pPr>
            <a:endParaRPr lang="en-US" dirty="0"/>
          </a:p>
          <a:p>
            <a:pPr marL="0" marR="0">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Entrepreneurial Support for Businesses in the Four Strategic Growth Areas</a:t>
            </a:r>
          </a:p>
          <a:p>
            <a:pPr marL="0" marR="0" indent="0">
              <a:lnSpc>
                <a:spcPct val="107000"/>
              </a:lnSpc>
              <a:spcBef>
                <a:spcPts val="0"/>
              </a:spcBef>
              <a:spcAft>
                <a:spcPts val="800"/>
              </a:spcAft>
              <a:buNone/>
            </a:pPr>
            <a:endParaRPr lang="en-US" sz="2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kern="100" dirty="0">
                <a:effectLst/>
                <a:ea typeface="Calibri" panose="020F0502020204030204" pitchFamily="34" charset="0"/>
                <a:cs typeface="Times New Roman" panose="02020603050405020304" pitchFamily="18" charset="0"/>
              </a:rPr>
              <a:t>Workforce Training and Development</a:t>
            </a:r>
          </a:p>
          <a:p>
            <a:pPr marL="0" marR="0" indent="0">
              <a:lnSpc>
                <a:spcPct val="107000"/>
              </a:lnSpc>
              <a:spcBef>
                <a:spcPts val="0"/>
              </a:spcBef>
              <a:spcAft>
                <a:spcPts val="800"/>
              </a:spcAft>
              <a:buNone/>
            </a:pPr>
            <a:endParaRPr lang="en-US" sz="2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ea typeface="Calibri" panose="020F0502020204030204" pitchFamily="34" charset="0"/>
              </a:rPr>
              <a:t>Support New Businesses in the Four Strategic Growth Areas</a:t>
            </a:r>
            <a:endParaRPr lang="en-US"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359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5BB532-51DF-321C-7800-6827120DB45C}"/>
              </a:ext>
            </a:extLst>
          </p:cNvPr>
          <p:cNvPicPr>
            <a:picLocks noGrp="1" noChangeAspect="1"/>
          </p:cNvPicPr>
          <p:nvPr>
            <p:ph type="pic" sz="quarter" idx="10"/>
          </p:nvPr>
        </p:nvPicPr>
        <p:blipFill>
          <a:blip r:embed="rId3">
            <a:alphaModFix amt="20000"/>
          </a:blip>
          <a:srcRect/>
          <a:stretch/>
        </p:blipFill>
        <p:spPr/>
      </p:pic>
      <p:sp>
        <p:nvSpPr>
          <p:cNvPr id="3" name="Title 2">
            <a:extLst>
              <a:ext uri="{FF2B5EF4-FFF2-40B4-BE49-F238E27FC236}">
                <a16:creationId xmlns:a16="http://schemas.microsoft.com/office/drawing/2014/main" id="{A25B87C0-1FA0-EABB-EF67-261E89409AB6}"/>
              </a:ext>
            </a:extLst>
          </p:cNvPr>
          <p:cNvSpPr>
            <a:spLocks noGrp="1"/>
          </p:cNvSpPr>
          <p:nvPr>
            <p:ph type="title"/>
          </p:nvPr>
        </p:nvSpPr>
        <p:spPr>
          <a:xfrm>
            <a:off x="1137137" y="1188720"/>
            <a:ext cx="9999785" cy="4480560"/>
          </a:xfrm>
          <a:ln>
            <a:solidFill>
              <a:schemeClr val="tx1"/>
            </a:solidFill>
          </a:ln>
        </p:spPr>
        <p:txBody>
          <a:bodyPr/>
          <a:lstStyle/>
          <a:p>
            <a:pPr algn="ctr"/>
            <a:r>
              <a:rPr lang="en-US" sz="5400" dirty="0">
                <a:solidFill>
                  <a:schemeClr val="tx1"/>
                </a:solidFill>
              </a:rPr>
              <a:t>EVALUATION FRAMEWORK</a:t>
            </a:r>
          </a:p>
        </p:txBody>
      </p:sp>
      <p:sp>
        <p:nvSpPr>
          <p:cNvPr id="4" name="Text Placeholder 3">
            <a:extLst>
              <a:ext uri="{FF2B5EF4-FFF2-40B4-BE49-F238E27FC236}">
                <a16:creationId xmlns:a16="http://schemas.microsoft.com/office/drawing/2014/main" id="{39AF711E-23B5-8216-7359-9690CF61DB82}"/>
              </a:ext>
            </a:extLst>
          </p:cNvPr>
          <p:cNvSpPr>
            <a:spLocks noGrp="1"/>
          </p:cNvSpPr>
          <p:nvPr>
            <p:ph type="body" idx="1"/>
          </p:nvPr>
        </p:nvSpPr>
        <p:spPr>
          <a:xfrm>
            <a:off x="1617785" y="5102351"/>
            <a:ext cx="9062407" cy="477811"/>
          </a:xfrm>
        </p:spPr>
        <p:txBody>
          <a:bodyPr/>
          <a:lstStyle/>
          <a:p>
            <a:r>
              <a:rPr lang="en-US" dirty="0">
                <a:solidFill>
                  <a:schemeClr val="tx1"/>
                </a:solidFill>
              </a:rPr>
              <a:t>COMPREHENSIVE ECONOMIC DEVELOPMENT STRATEGY OF LAKE COUNTY</a:t>
            </a:r>
          </a:p>
        </p:txBody>
      </p:sp>
    </p:spTree>
    <p:extLst>
      <p:ext uri="{BB962C8B-B14F-4D97-AF65-F5344CB8AC3E}">
        <p14:creationId xmlns:p14="http://schemas.microsoft.com/office/powerpoint/2010/main" val="1169126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TRANSPORTATION IMPROVEMENTS TO UNDERSERVED AREAS </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26</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8" name="Table 7">
            <a:extLst>
              <a:ext uri="{FF2B5EF4-FFF2-40B4-BE49-F238E27FC236}">
                <a16:creationId xmlns:a16="http://schemas.microsoft.com/office/drawing/2014/main" id="{273F2907-E556-F1FC-A02F-58DCAC9FEBD8}"/>
              </a:ext>
            </a:extLst>
          </p:cNvPr>
          <p:cNvGraphicFramePr>
            <a:graphicFrameLocks noGrp="1"/>
          </p:cNvGraphicFramePr>
          <p:nvPr>
            <p:extLst>
              <p:ext uri="{D42A27DB-BD31-4B8C-83A1-F6EECF244321}">
                <p14:modId xmlns:p14="http://schemas.microsoft.com/office/powerpoint/2010/main" val="50278041"/>
              </p:ext>
            </p:extLst>
          </p:nvPr>
        </p:nvGraphicFramePr>
        <p:xfrm>
          <a:off x="339520" y="2106854"/>
          <a:ext cx="11510328" cy="3017520"/>
        </p:xfrm>
        <a:graphic>
          <a:graphicData uri="http://schemas.openxmlformats.org/drawingml/2006/table">
            <a:tbl>
              <a:tblPr/>
              <a:tblGrid>
                <a:gridCol w="1791412">
                  <a:extLst>
                    <a:ext uri="{9D8B030D-6E8A-4147-A177-3AD203B41FA5}">
                      <a16:colId xmlns:a16="http://schemas.microsoft.com/office/drawing/2014/main" val="3417739789"/>
                    </a:ext>
                  </a:extLst>
                </a:gridCol>
                <a:gridCol w="4921232">
                  <a:extLst>
                    <a:ext uri="{9D8B030D-6E8A-4147-A177-3AD203B41FA5}">
                      <a16:colId xmlns:a16="http://schemas.microsoft.com/office/drawing/2014/main" val="767812114"/>
                    </a:ext>
                  </a:extLst>
                </a:gridCol>
                <a:gridCol w="4797684">
                  <a:extLst>
                    <a:ext uri="{9D8B030D-6E8A-4147-A177-3AD203B41FA5}">
                      <a16:colId xmlns:a16="http://schemas.microsoft.com/office/drawing/2014/main" val="3260079675"/>
                    </a:ext>
                  </a:extLst>
                </a:gridCol>
              </a:tblGrid>
              <a:tr h="342144">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Mission:</a:t>
                      </a:r>
                    </a:p>
                  </a:txBody>
                  <a:tcPr marL="12357" marR="12357" marT="12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Goal</a:t>
                      </a:r>
                    </a:p>
                  </a:txBody>
                  <a:tcPr marL="12357" marR="12357" marT="12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Proposed Metrics:</a:t>
                      </a:r>
                    </a:p>
                  </a:txBody>
                  <a:tcPr marL="12357" marR="12357" marT="12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4278443653"/>
                  </a:ext>
                </a:extLst>
              </a:tr>
              <a:tr h="1661301">
                <a:tc rowSpan="3">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Transportation Improvements to Underserved Areas</a:t>
                      </a:r>
                    </a:p>
                  </a:txBody>
                  <a:tcPr marL="88751" marR="88751" marT="44375" marB="443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1: Improve Roadways to Increase Manufacturing and Industrial Capacity</a:t>
                      </a:r>
                    </a:p>
                  </a:txBody>
                  <a:tcPr marL="12357" marR="12357" marT="123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F2D0"/>
                    </a:solidFill>
                  </a:tcPr>
                </a:tc>
                <a:tc>
                  <a:txBody>
                    <a:bodyPr/>
                    <a:lstStyle/>
                    <a:p>
                      <a:pPr algn="l" fontAlgn="ctr"/>
                      <a:r>
                        <a:rPr lang="en-US" sz="2000" b="0" i="0" u="none" strike="noStrike">
                          <a:solidFill>
                            <a:srgbClr val="000000"/>
                          </a:solidFill>
                          <a:effectLst/>
                          <a:highlight>
                            <a:srgbClr val="DAF2D0"/>
                          </a:highlight>
                          <a:latin typeface="Aptos Narrow" panose="020B0004020202020204" pitchFamily="34" charset="0"/>
                        </a:rPr>
                        <a:t>1a: Measure growth in strategic growth areas of: Medical Supply Chains, Financial &amp; Benefit Services, Techonolgy &amp; Professional Services, and Industrial &amp; Consumer Supplies.</a:t>
                      </a:r>
                    </a:p>
                  </a:txBody>
                  <a:tcPr marL="12357" marR="12357" marT="12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F2D0"/>
                    </a:solidFill>
                  </a:tcPr>
                </a:tc>
                <a:extLst>
                  <a:ext uri="{0D108BD9-81ED-4DB2-BD59-A6C34878D82A}">
                    <a16:rowId xmlns:a16="http://schemas.microsoft.com/office/drawing/2014/main" val="3247184321"/>
                  </a:ext>
                </a:extLst>
              </a:tr>
              <a:tr h="342144">
                <a:tc vMerge="1">
                  <a:txBody>
                    <a:bodyPr/>
                    <a:lstStyle/>
                    <a:p>
                      <a:endParaRPr lang="en-US"/>
                    </a:p>
                  </a:txBody>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2357" marR="12357" marT="123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2357" marR="12357" marT="123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extLst>
                  <a:ext uri="{0D108BD9-81ED-4DB2-BD59-A6C34878D82A}">
                    <a16:rowId xmlns:a16="http://schemas.microsoft.com/office/drawing/2014/main" val="4062079146"/>
                  </a:ext>
                </a:extLst>
              </a:tr>
              <a:tr h="671931">
                <a:tc vMerge="1">
                  <a:txBody>
                    <a:bodyPr/>
                    <a:lstStyle/>
                    <a:p>
                      <a:endParaRPr lang="en-US"/>
                    </a:p>
                  </a:txBody>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2357" marR="12357" marT="123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F2D0"/>
                    </a:solidFill>
                  </a:tcPr>
                </a:tc>
                <a:tc>
                  <a:txBody>
                    <a:bodyPr/>
                    <a:lstStyle/>
                    <a:p>
                      <a:pPr algn="l" fontAlgn="b"/>
                      <a:r>
                        <a:rPr lang="en-US" sz="2000" b="0" i="0" u="none" strike="noStrike" dirty="0">
                          <a:solidFill>
                            <a:srgbClr val="000000"/>
                          </a:solidFill>
                          <a:effectLst/>
                          <a:highlight>
                            <a:srgbClr val="DAF2D0"/>
                          </a:highlight>
                          <a:latin typeface="Aptos Narrow" panose="020B0004020202020204" pitchFamily="34" charset="0"/>
                        </a:rPr>
                        <a:t>1b: Measure Growth of Traded Clusters for Local Industry</a:t>
                      </a:r>
                    </a:p>
                  </a:txBody>
                  <a:tcPr marL="12357" marR="12357" marT="123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756242564"/>
                  </a:ext>
                </a:extLst>
              </a:tr>
            </a:tbl>
          </a:graphicData>
        </a:graphic>
      </p:graphicFrame>
    </p:spTree>
    <p:extLst>
      <p:ext uri="{BB962C8B-B14F-4D97-AF65-F5344CB8AC3E}">
        <p14:creationId xmlns:p14="http://schemas.microsoft.com/office/powerpoint/2010/main" val="235627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TRANSPORTATION IMPROVEMENTS TO UNDERSERVED AREAS </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27</a:t>
            </a:fld>
            <a:endParaRPr lang="en-US" dirty="0">
              <a:solidFill>
                <a:schemeClr val="bg1"/>
              </a:solidFill>
            </a:endParaRP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3202" y="6468099"/>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4" name="Table 3">
            <a:extLst>
              <a:ext uri="{FF2B5EF4-FFF2-40B4-BE49-F238E27FC236}">
                <a16:creationId xmlns:a16="http://schemas.microsoft.com/office/drawing/2014/main" id="{6F6CFAEA-8627-2874-3865-ECF7B1B3B7AE}"/>
              </a:ext>
            </a:extLst>
          </p:cNvPr>
          <p:cNvGraphicFramePr>
            <a:graphicFrameLocks noGrp="1"/>
          </p:cNvGraphicFramePr>
          <p:nvPr>
            <p:extLst>
              <p:ext uri="{D42A27DB-BD31-4B8C-83A1-F6EECF244321}">
                <p14:modId xmlns:p14="http://schemas.microsoft.com/office/powerpoint/2010/main" val="3933294378"/>
              </p:ext>
            </p:extLst>
          </p:nvPr>
        </p:nvGraphicFramePr>
        <p:xfrm>
          <a:off x="806251" y="2603304"/>
          <a:ext cx="10576865" cy="1651391"/>
        </p:xfrm>
        <a:graphic>
          <a:graphicData uri="http://schemas.openxmlformats.org/drawingml/2006/table">
            <a:tbl>
              <a:tblPr/>
              <a:tblGrid>
                <a:gridCol w="3555374">
                  <a:extLst>
                    <a:ext uri="{9D8B030D-6E8A-4147-A177-3AD203B41FA5}">
                      <a16:colId xmlns:a16="http://schemas.microsoft.com/office/drawing/2014/main" val="583217589"/>
                    </a:ext>
                  </a:extLst>
                </a:gridCol>
                <a:gridCol w="3555374">
                  <a:extLst>
                    <a:ext uri="{9D8B030D-6E8A-4147-A177-3AD203B41FA5}">
                      <a16:colId xmlns:a16="http://schemas.microsoft.com/office/drawing/2014/main" val="3684060011"/>
                    </a:ext>
                  </a:extLst>
                </a:gridCol>
                <a:gridCol w="3466117">
                  <a:extLst>
                    <a:ext uri="{9D8B030D-6E8A-4147-A177-3AD203B41FA5}">
                      <a16:colId xmlns:a16="http://schemas.microsoft.com/office/drawing/2014/main" val="3444379538"/>
                    </a:ext>
                  </a:extLst>
                </a:gridCol>
              </a:tblGrid>
              <a:tr h="283816">
                <a:tc>
                  <a:txBody>
                    <a:bodyPr/>
                    <a:lstStyle/>
                    <a:p>
                      <a:pPr algn="ctr" fontAlgn="ctr"/>
                      <a:r>
                        <a:rPr lang="en-US" sz="1700" b="1" i="0" u="none" strike="noStrike">
                          <a:solidFill>
                            <a:srgbClr val="000000"/>
                          </a:solidFill>
                          <a:effectLst/>
                          <a:highlight>
                            <a:srgbClr val="CAEDFB"/>
                          </a:highlight>
                          <a:latin typeface="Aptos Narrow" panose="020B0004020202020204" pitchFamily="34" charset="0"/>
                        </a:rPr>
                        <a:t>Mission:</a:t>
                      </a:r>
                    </a:p>
                  </a:txBody>
                  <a:tcPr marL="11351" marR="11351" marT="113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700" b="1" i="0" u="none" strike="noStrike">
                          <a:solidFill>
                            <a:srgbClr val="000000"/>
                          </a:solidFill>
                          <a:effectLst/>
                          <a:highlight>
                            <a:srgbClr val="CAEDFB"/>
                          </a:highlight>
                          <a:latin typeface="Aptos Narrow" panose="020B0004020202020204" pitchFamily="34" charset="0"/>
                        </a:rPr>
                        <a:t>Goal</a:t>
                      </a:r>
                    </a:p>
                  </a:txBody>
                  <a:tcPr marL="11351" marR="11351" marT="113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700" b="1" i="0" u="none" strike="noStrike">
                          <a:solidFill>
                            <a:srgbClr val="000000"/>
                          </a:solidFill>
                          <a:effectLst/>
                          <a:highlight>
                            <a:srgbClr val="CAEDFB"/>
                          </a:highlight>
                          <a:latin typeface="Aptos Narrow" panose="020B0004020202020204" pitchFamily="34" charset="0"/>
                        </a:rPr>
                        <a:t>Proposed Metrics:</a:t>
                      </a:r>
                    </a:p>
                  </a:txBody>
                  <a:tcPr marL="11351" marR="11351" marT="113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1522565670"/>
                  </a:ext>
                </a:extLst>
              </a:tr>
              <a:tr h="783120">
                <a:tc rowSpan="3">
                  <a:txBody>
                    <a:bodyPr/>
                    <a:lstStyle/>
                    <a:p>
                      <a:pPr algn="ctr" fontAlgn="ctr"/>
                      <a:r>
                        <a:rPr lang="en-US" sz="1700" b="1" i="0" u="none" strike="noStrike">
                          <a:solidFill>
                            <a:srgbClr val="000000"/>
                          </a:solidFill>
                          <a:effectLst/>
                          <a:highlight>
                            <a:srgbClr val="CAEDFB"/>
                          </a:highlight>
                          <a:latin typeface="Aptos Narrow" panose="020B0004020202020204" pitchFamily="34" charset="0"/>
                        </a:rPr>
                        <a:t>Transportation Improvements to Underserved Areas</a:t>
                      </a:r>
                    </a:p>
                  </a:txBody>
                  <a:tcPr marL="96471" marR="96471" marT="48236" marB="4823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l" fontAlgn="b"/>
                      <a:r>
                        <a:rPr lang="en-US" sz="1700" b="0" i="0" u="none" strike="noStrike">
                          <a:solidFill>
                            <a:srgbClr val="000000"/>
                          </a:solidFill>
                          <a:effectLst/>
                          <a:highlight>
                            <a:srgbClr val="DAF2D0"/>
                          </a:highlight>
                          <a:latin typeface="Aptos Narrow" panose="020B0004020202020204" pitchFamily="34" charset="0"/>
                        </a:rPr>
                        <a:t>2: Housing Costs and Improved Transportation for Underserved Communities</a:t>
                      </a:r>
                    </a:p>
                  </a:txBody>
                  <a:tcPr marL="11351" marR="11351" marT="11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F2D0"/>
                    </a:solidFill>
                  </a:tcPr>
                </a:tc>
                <a:tc>
                  <a:txBody>
                    <a:bodyPr/>
                    <a:lstStyle/>
                    <a:p>
                      <a:pPr algn="l" fontAlgn="b"/>
                      <a:r>
                        <a:rPr lang="en-US" sz="1700" b="0" i="0" u="none" strike="noStrike">
                          <a:solidFill>
                            <a:srgbClr val="000000"/>
                          </a:solidFill>
                          <a:effectLst/>
                          <a:highlight>
                            <a:srgbClr val="DAF2D0"/>
                          </a:highlight>
                          <a:latin typeface="Aptos Narrow" panose="020B0004020202020204" pitchFamily="34" charset="0"/>
                        </a:rPr>
                        <a:t>2a: Measure increase of skilled workers</a:t>
                      </a:r>
                    </a:p>
                  </a:txBody>
                  <a:tcPr marL="11351" marR="11351" marT="11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F2D0"/>
                    </a:solidFill>
                  </a:tcPr>
                </a:tc>
                <a:extLst>
                  <a:ext uri="{0D108BD9-81ED-4DB2-BD59-A6C34878D82A}">
                    <a16:rowId xmlns:a16="http://schemas.microsoft.com/office/drawing/2014/main" val="2434905572"/>
                  </a:ext>
                </a:extLst>
              </a:tr>
              <a:tr h="272462">
                <a:tc vMerge="1">
                  <a:txBody>
                    <a:bodyPr/>
                    <a:lstStyle/>
                    <a:p>
                      <a:endParaRPr lang="en-US"/>
                    </a:p>
                  </a:txBody>
                  <a:tcPr/>
                </a:tc>
                <a:tc>
                  <a:txBody>
                    <a:bodyPr/>
                    <a:lstStyle/>
                    <a:p>
                      <a:pPr algn="l" fontAlgn="b"/>
                      <a:r>
                        <a:rPr lang="en-US" sz="1700" b="0" i="0" u="none" strike="noStrike">
                          <a:solidFill>
                            <a:srgbClr val="000000"/>
                          </a:solidFill>
                          <a:effectLst/>
                          <a:highlight>
                            <a:srgbClr val="DAF2D0"/>
                          </a:highlight>
                          <a:latin typeface="Aptos Narrow" panose="020B0004020202020204" pitchFamily="34" charset="0"/>
                        </a:rPr>
                        <a:t> </a:t>
                      </a:r>
                    </a:p>
                  </a:txBody>
                  <a:tcPr marL="11351" marR="11351" marT="11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tc>
                  <a:txBody>
                    <a:bodyPr/>
                    <a:lstStyle/>
                    <a:p>
                      <a:pPr algn="l" fontAlgn="b"/>
                      <a:r>
                        <a:rPr lang="en-US" sz="1700" b="0" i="0" u="none" strike="noStrike">
                          <a:solidFill>
                            <a:srgbClr val="000000"/>
                          </a:solidFill>
                          <a:effectLst/>
                          <a:highlight>
                            <a:srgbClr val="DAF2D0"/>
                          </a:highlight>
                          <a:latin typeface="Aptos Narrow" panose="020B0004020202020204" pitchFamily="34" charset="0"/>
                        </a:rPr>
                        <a:t> </a:t>
                      </a:r>
                    </a:p>
                  </a:txBody>
                  <a:tcPr marL="11351" marR="11351" marT="11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extLst>
                  <a:ext uri="{0D108BD9-81ED-4DB2-BD59-A6C34878D82A}">
                    <a16:rowId xmlns:a16="http://schemas.microsoft.com/office/drawing/2014/main" val="2232602742"/>
                  </a:ext>
                </a:extLst>
              </a:tr>
              <a:tr h="306522">
                <a:tc vMerge="1">
                  <a:txBody>
                    <a:bodyPr/>
                    <a:lstStyle/>
                    <a:p>
                      <a:endParaRPr lang="en-US"/>
                    </a:p>
                  </a:txBody>
                  <a:tcPr/>
                </a:tc>
                <a:tc>
                  <a:txBody>
                    <a:bodyPr/>
                    <a:lstStyle/>
                    <a:p>
                      <a:pPr algn="l" fontAlgn="b"/>
                      <a:r>
                        <a:rPr lang="en-US" sz="1700" b="0" i="0" u="none" strike="noStrike">
                          <a:solidFill>
                            <a:srgbClr val="000000"/>
                          </a:solidFill>
                          <a:effectLst/>
                          <a:highlight>
                            <a:srgbClr val="DAF2D0"/>
                          </a:highlight>
                          <a:latin typeface="Aptos Narrow" panose="020B0004020202020204" pitchFamily="34" charset="0"/>
                        </a:rPr>
                        <a:t> </a:t>
                      </a:r>
                    </a:p>
                  </a:txBody>
                  <a:tcPr marL="11351" marR="11351" marT="11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F2D0"/>
                    </a:solidFill>
                  </a:tcPr>
                </a:tc>
                <a:tc>
                  <a:txBody>
                    <a:bodyPr/>
                    <a:lstStyle/>
                    <a:p>
                      <a:pPr algn="l" fontAlgn="b"/>
                      <a:r>
                        <a:rPr lang="en-US" sz="1700" b="0" i="0" u="none" strike="noStrike" dirty="0">
                          <a:solidFill>
                            <a:srgbClr val="000000"/>
                          </a:solidFill>
                          <a:effectLst/>
                          <a:highlight>
                            <a:srgbClr val="DAF2D0"/>
                          </a:highlight>
                          <a:latin typeface="Aptos Narrow" panose="020B0004020202020204" pitchFamily="34" charset="0"/>
                        </a:rPr>
                        <a:t>2b: Measure effects on housing costs</a:t>
                      </a:r>
                    </a:p>
                  </a:txBody>
                  <a:tcPr marL="11351" marR="11351" marT="1135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638262692"/>
                  </a:ext>
                </a:extLst>
              </a:tr>
            </a:tbl>
          </a:graphicData>
        </a:graphic>
      </p:graphicFrame>
    </p:spTree>
    <p:extLst>
      <p:ext uri="{BB962C8B-B14F-4D97-AF65-F5344CB8AC3E}">
        <p14:creationId xmlns:p14="http://schemas.microsoft.com/office/powerpoint/2010/main" val="3307867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TRANSPORTATION IMPROVEMENTS TO UNDERSERVED AREAS </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28</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7" name="Table 6">
            <a:extLst>
              <a:ext uri="{FF2B5EF4-FFF2-40B4-BE49-F238E27FC236}">
                <a16:creationId xmlns:a16="http://schemas.microsoft.com/office/drawing/2014/main" id="{D0F46292-F31E-4FB1-9890-C31039B7683F}"/>
              </a:ext>
            </a:extLst>
          </p:cNvPr>
          <p:cNvGraphicFramePr>
            <a:graphicFrameLocks noGrp="1"/>
          </p:cNvGraphicFramePr>
          <p:nvPr>
            <p:extLst>
              <p:ext uri="{D42A27DB-BD31-4B8C-83A1-F6EECF244321}">
                <p14:modId xmlns:p14="http://schemas.microsoft.com/office/powerpoint/2010/main" val="330518347"/>
              </p:ext>
            </p:extLst>
          </p:nvPr>
        </p:nvGraphicFramePr>
        <p:xfrm>
          <a:off x="518719" y="2021487"/>
          <a:ext cx="11151930" cy="2815026"/>
        </p:xfrm>
        <a:graphic>
          <a:graphicData uri="http://schemas.openxmlformats.org/drawingml/2006/table">
            <a:tbl>
              <a:tblPr/>
              <a:tblGrid>
                <a:gridCol w="3748680">
                  <a:extLst>
                    <a:ext uri="{9D8B030D-6E8A-4147-A177-3AD203B41FA5}">
                      <a16:colId xmlns:a16="http://schemas.microsoft.com/office/drawing/2014/main" val="2818543838"/>
                    </a:ext>
                  </a:extLst>
                </a:gridCol>
                <a:gridCol w="3748680">
                  <a:extLst>
                    <a:ext uri="{9D8B030D-6E8A-4147-A177-3AD203B41FA5}">
                      <a16:colId xmlns:a16="http://schemas.microsoft.com/office/drawing/2014/main" val="1345693961"/>
                    </a:ext>
                  </a:extLst>
                </a:gridCol>
                <a:gridCol w="3654570">
                  <a:extLst>
                    <a:ext uri="{9D8B030D-6E8A-4147-A177-3AD203B41FA5}">
                      <a16:colId xmlns:a16="http://schemas.microsoft.com/office/drawing/2014/main" val="4063743813"/>
                    </a:ext>
                  </a:extLst>
                </a:gridCol>
              </a:tblGrid>
              <a:tr h="311603">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Mission:</a:t>
                      </a:r>
                    </a:p>
                  </a:txBody>
                  <a:tcPr marL="11971" marR="11971" marT="11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Goal</a:t>
                      </a:r>
                    </a:p>
                  </a:txBody>
                  <a:tcPr marL="11971" marR="11971" marT="11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Proposed Metrics:</a:t>
                      </a:r>
                    </a:p>
                  </a:txBody>
                  <a:tcPr marL="11971" marR="11971" marT="119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2667095853"/>
                  </a:ext>
                </a:extLst>
              </a:tr>
              <a:tr h="611234">
                <a:tc rowSpan="5">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Transportation Improvements to Underserved Areas</a:t>
                      </a:r>
                    </a:p>
                  </a:txBody>
                  <a:tcPr marL="94620" marR="94620" marT="47310" marB="4731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l" fontAlgn="ctr"/>
                      <a:r>
                        <a:rPr lang="en-US" sz="2000" b="0" i="0" u="none" strike="noStrike">
                          <a:solidFill>
                            <a:srgbClr val="000000"/>
                          </a:solidFill>
                          <a:effectLst/>
                          <a:highlight>
                            <a:srgbClr val="DAF2D0"/>
                          </a:highlight>
                          <a:latin typeface="Aptos Narrow" panose="020B0004020202020204" pitchFamily="34" charset="0"/>
                        </a:rPr>
                        <a:t>3: Roadway Development to Increase Incomes and Housing Stock</a:t>
                      </a:r>
                    </a:p>
                  </a:txBody>
                  <a:tcPr marL="11971" marR="11971" marT="119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F2D0"/>
                    </a:solidFill>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3a: Measure effects on Population</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F2D0"/>
                    </a:solidFill>
                  </a:tcPr>
                </a:tc>
                <a:extLst>
                  <a:ext uri="{0D108BD9-81ED-4DB2-BD59-A6C34878D82A}">
                    <a16:rowId xmlns:a16="http://schemas.microsoft.com/office/drawing/2014/main" val="3620564295"/>
                  </a:ext>
                </a:extLst>
              </a:tr>
              <a:tr h="311603">
                <a:tc vMerge="1">
                  <a:txBody>
                    <a:bodyPr/>
                    <a:lstStyle/>
                    <a:p>
                      <a:endParaRPr lang="en-US"/>
                    </a:p>
                  </a:txBody>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extLst>
                  <a:ext uri="{0D108BD9-81ED-4DB2-BD59-A6C34878D82A}">
                    <a16:rowId xmlns:a16="http://schemas.microsoft.com/office/drawing/2014/main" val="2312809019"/>
                  </a:ext>
                </a:extLst>
              </a:tr>
              <a:tr h="311603">
                <a:tc vMerge="1">
                  <a:txBody>
                    <a:bodyPr/>
                    <a:lstStyle/>
                    <a:p>
                      <a:endParaRPr lang="en-US"/>
                    </a:p>
                  </a:txBody>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3b: Measure effects on income</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extLst>
                  <a:ext uri="{0D108BD9-81ED-4DB2-BD59-A6C34878D82A}">
                    <a16:rowId xmlns:a16="http://schemas.microsoft.com/office/drawing/2014/main" val="997086730"/>
                  </a:ext>
                </a:extLst>
              </a:tr>
              <a:tr h="311603">
                <a:tc vMerge="1">
                  <a:txBody>
                    <a:bodyPr/>
                    <a:lstStyle/>
                    <a:p>
                      <a:endParaRPr lang="en-US"/>
                    </a:p>
                  </a:txBody>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F2D0"/>
                    </a:solidFill>
                  </a:tcPr>
                </a:tc>
                <a:extLst>
                  <a:ext uri="{0D108BD9-81ED-4DB2-BD59-A6C34878D82A}">
                    <a16:rowId xmlns:a16="http://schemas.microsoft.com/office/drawing/2014/main" val="797075052"/>
                  </a:ext>
                </a:extLst>
              </a:tr>
              <a:tr h="611234">
                <a:tc vMerge="1">
                  <a:txBody>
                    <a:bodyPr/>
                    <a:lstStyle/>
                    <a:p>
                      <a:endParaRPr lang="en-US"/>
                    </a:p>
                  </a:txBody>
                  <a:tcPr/>
                </a:tc>
                <a:tc>
                  <a:txBody>
                    <a:bodyPr/>
                    <a:lstStyle/>
                    <a:p>
                      <a:pPr algn="l" fontAlgn="b"/>
                      <a:r>
                        <a:rPr lang="en-US" sz="2000" b="0" i="0" u="none" strike="noStrike">
                          <a:solidFill>
                            <a:srgbClr val="000000"/>
                          </a:solidFill>
                          <a:effectLst/>
                          <a:highlight>
                            <a:srgbClr val="DAF2D0"/>
                          </a:highlight>
                          <a:latin typeface="Aptos Narrow" panose="020B0004020202020204" pitchFamily="34" charset="0"/>
                        </a:rPr>
                        <a:t> </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F2D0"/>
                    </a:solidFill>
                  </a:tcPr>
                </a:tc>
                <a:tc>
                  <a:txBody>
                    <a:bodyPr/>
                    <a:lstStyle/>
                    <a:p>
                      <a:pPr algn="l" fontAlgn="b"/>
                      <a:r>
                        <a:rPr lang="en-US" sz="2000" b="0" i="0" u="none" strike="noStrike" dirty="0">
                          <a:solidFill>
                            <a:srgbClr val="000000"/>
                          </a:solidFill>
                          <a:effectLst/>
                          <a:highlight>
                            <a:srgbClr val="DAF2D0"/>
                          </a:highlight>
                          <a:latin typeface="Aptos Narrow" panose="020B0004020202020204" pitchFamily="34" charset="0"/>
                        </a:rPr>
                        <a:t>3c: </a:t>
                      </a:r>
                      <a:r>
                        <a:rPr lang="en-US" sz="2000" b="0" i="0" u="none" strike="noStrike" dirty="0" err="1">
                          <a:solidFill>
                            <a:srgbClr val="000000"/>
                          </a:solidFill>
                          <a:effectLst/>
                          <a:highlight>
                            <a:srgbClr val="DAF2D0"/>
                          </a:highlight>
                          <a:latin typeface="Aptos Narrow" panose="020B0004020202020204" pitchFamily="34" charset="0"/>
                        </a:rPr>
                        <a:t>Meaure</a:t>
                      </a:r>
                      <a:r>
                        <a:rPr lang="en-US" sz="2000" b="0" i="0" u="none" strike="noStrike" dirty="0">
                          <a:solidFill>
                            <a:srgbClr val="000000"/>
                          </a:solidFill>
                          <a:effectLst/>
                          <a:highlight>
                            <a:srgbClr val="DAF2D0"/>
                          </a:highlight>
                          <a:latin typeface="Aptos Narrow" panose="020B0004020202020204" pitchFamily="34" charset="0"/>
                        </a:rPr>
                        <a:t> effects on middle-class housing</a:t>
                      </a:r>
                    </a:p>
                  </a:txBody>
                  <a:tcPr marL="11971" marR="11971" marT="1197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403081643"/>
                  </a:ext>
                </a:extLst>
              </a:tr>
            </a:tbl>
          </a:graphicData>
        </a:graphic>
      </p:graphicFrame>
    </p:spTree>
    <p:extLst>
      <p:ext uri="{BB962C8B-B14F-4D97-AF65-F5344CB8AC3E}">
        <p14:creationId xmlns:p14="http://schemas.microsoft.com/office/powerpoint/2010/main" val="2164743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4" y="155205"/>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REVERSING POPULATION DECLINE THROUGH ENGAGEMENT</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29</a:t>
            </a:fld>
            <a:endParaRPr lang="en-US" dirty="0">
              <a:solidFill>
                <a:schemeClr val="bg1"/>
              </a:solidFill>
            </a:endParaRP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graphicFrame>
        <p:nvGraphicFramePr>
          <p:cNvPr id="8" name="Table 7">
            <a:extLst>
              <a:ext uri="{FF2B5EF4-FFF2-40B4-BE49-F238E27FC236}">
                <a16:creationId xmlns:a16="http://schemas.microsoft.com/office/drawing/2014/main" id="{A8404290-E883-606B-EC55-F72B28EA70D5}"/>
              </a:ext>
            </a:extLst>
          </p:cNvPr>
          <p:cNvGraphicFramePr>
            <a:graphicFrameLocks noGrp="1"/>
          </p:cNvGraphicFramePr>
          <p:nvPr>
            <p:extLst>
              <p:ext uri="{D42A27DB-BD31-4B8C-83A1-F6EECF244321}">
                <p14:modId xmlns:p14="http://schemas.microsoft.com/office/powerpoint/2010/main" val="2128788"/>
              </p:ext>
            </p:extLst>
          </p:nvPr>
        </p:nvGraphicFramePr>
        <p:xfrm>
          <a:off x="546600" y="2502408"/>
          <a:ext cx="11096168" cy="2103120"/>
        </p:xfrm>
        <a:graphic>
          <a:graphicData uri="http://schemas.openxmlformats.org/drawingml/2006/table">
            <a:tbl>
              <a:tblPr/>
              <a:tblGrid>
                <a:gridCol w="3667244">
                  <a:extLst>
                    <a:ext uri="{9D8B030D-6E8A-4147-A177-3AD203B41FA5}">
                      <a16:colId xmlns:a16="http://schemas.microsoft.com/office/drawing/2014/main" val="2188975863"/>
                    </a:ext>
                  </a:extLst>
                </a:gridCol>
                <a:gridCol w="3761680">
                  <a:extLst>
                    <a:ext uri="{9D8B030D-6E8A-4147-A177-3AD203B41FA5}">
                      <a16:colId xmlns:a16="http://schemas.microsoft.com/office/drawing/2014/main" val="2800287069"/>
                    </a:ext>
                  </a:extLst>
                </a:gridCol>
                <a:gridCol w="3667244">
                  <a:extLst>
                    <a:ext uri="{9D8B030D-6E8A-4147-A177-3AD203B41FA5}">
                      <a16:colId xmlns:a16="http://schemas.microsoft.com/office/drawing/2014/main" val="3960860256"/>
                    </a:ext>
                  </a:extLst>
                </a:gridCol>
              </a:tblGrid>
              <a:tr h="305550">
                <a:tc>
                  <a:txBody>
                    <a:bodyPr/>
                    <a:lstStyle/>
                    <a:p>
                      <a:pPr algn="ctr" fontAlgn="ctr"/>
                      <a:r>
                        <a:rPr lang="en-US" sz="1900" b="1" i="0" u="none" strike="noStrike">
                          <a:solidFill>
                            <a:srgbClr val="000000"/>
                          </a:solidFill>
                          <a:effectLst/>
                          <a:highlight>
                            <a:srgbClr val="CAEDFB"/>
                          </a:highlight>
                          <a:latin typeface="Aptos Narrow" panose="020B0004020202020204" pitchFamily="34" charset="0"/>
                        </a:rPr>
                        <a:t>Mission:</a:t>
                      </a:r>
                    </a:p>
                  </a:txBody>
                  <a:tcPr marL="11911" marR="11911" marT="11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900" b="1" i="0" u="none" strike="noStrike">
                          <a:solidFill>
                            <a:srgbClr val="000000"/>
                          </a:solidFill>
                          <a:effectLst/>
                          <a:highlight>
                            <a:srgbClr val="CAEDFB"/>
                          </a:highlight>
                          <a:latin typeface="Aptos Narrow" panose="020B0004020202020204" pitchFamily="34" charset="0"/>
                        </a:rPr>
                        <a:t>Goal</a:t>
                      </a:r>
                    </a:p>
                  </a:txBody>
                  <a:tcPr marL="11911" marR="11911" marT="11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900" b="1" i="0" u="none" strike="noStrike">
                          <a:solidFill>
                            <a:srgbClr val="000000"/>
                          </a:solidFill>
                          <a:effectLst/>
                          <a:highlight>
                            <a:srgbClr val="CAEDFB"/>
                          </a:highlight>
                          <a:latin typeface="Aptos Narrow" panose="020B0004020202020204" pitchFamily="34" charset="0"/>
                        </a:rPr>
                        <a:t>Proposed Metrics:</a:t>
                      </a:r>
                    </a:p>
                  </a:txBody>
                  <a:tcPr marL="11911" marR="11911" marT="119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2042508591"/>
                  </a:ext>
                </a:extLst>
              </a:tr>
              <a:tr h="599190">
                <a:tc rowSpan="3">
                  <a:txBody>
                    <a:bodyPr/>
                    <a:lstStyle/>
                    <a:p>
                      <a:pPr algn="ctr" fontAlgn="ctr"/>
                      <a:r>
                        <a:rPr lang="en-US" sz="1900" b="1" i="0" u="none" strike="noStrike">
                          <a:solidFill>
                            <a:srgbClr val="000000"/>
                          </a:solidFill>
                          <a:effectLst/>
                          <a:highlight>
                            <a:srgbClr val="FBE2D5"/>
                          </a:highlight>
                          <a:latin typeface="Aptos Narrow" panose="020B0004020202020204" pitchFamily="34" charset="0"/>
                        </a:rPr>
                        <a:t>Reversing Population Decline Through Engagement</a:t>
                      </a:r>
                    </a:p>
                  </a:txBody>
                  <a:tcPr marL="95596" marR="95596" marT="47798" marB="477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rowSpan="3">
                  <a:txBody>
                    <a:bodyPr/>
                    <a:lstStyle/>
                    <a:p>
                      <a:pPr algn="ctr" fontAlgn="ctr"/>
                      <a:r>
                        <a:rPr lang="en-US" sz="1900" b="0" i="0" u="none" strike="noStrike">
                          <a:solidFill>
                            <a:srgbClr val="000000"/>
                          </a:solidFill>
                          <a:effectLst/>
                          <a:highlight>
                            <a:srgbClr val="FBE2D5"/>
                          </a:highlight>
                          <a:latin typeface="Aptos Narrow" panose="020B0004020202020204" pitchFamily="34" charset="0"/>
                        </a:rPr>
                        <a:t>1. Enhance quality of life initiatives</a:t>
                      </a:r>
                    </a:p>
                  </a:txBody>
                  <a:tcPr marL="95596" marR="95596" marT="47798" marB="477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ctr"/>
                      <a:r>
                        <a:rPr lang="en-US" sz="1900" b="0" i="0" u="none" strike="noStrike">
                          <a:solidFill>
                            <a:srgbClr val="000000"/>
                          </a:solidFill>
                          <a:effectLst/>
                          <a:highlight>
                            <a:srgbClr val="FBE2D5"/>
                          </a:highlight>
                          <a:latin typeface="Aptos Narrow" panose="020B0004020202020204" pitchFamily="34" charset="0"/>
                        </a:rPr>
                        <a:t>1a. Increase in public satisfaction with infrastructure improvements.</a:t>
                      </a:r>
                    </a:p>
                  </a:txBody>
                  <a:tcPr marL="11911" marR="11911" marT="1191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BE2D5"/>
                    </a:solidFill>
                  </a:tcPr>
                </a:tc>
                <a:extLst>
                  <a:ext uri="{0D108BD9-81ED-4DB2-BD59-A6C34878D82A}">
                    <a16:rowId xmlns:a16="http://schemas.microsoft.com/office/drawing/2014/main" val="1908812293"/>
                  </a:ext>
                </a:extLst>
              </a:tr>
              <a:tr h="599190">
                <a:tc vMerge="1">
                  <a:txBody>
                    <a:bodyPr/>
                    <a:lstStyle/>
                    <a:p>
                      <a:endParaRPr lang="en-US"/>
                    </a:p>
                  </a:txBody>
                  <a:tcPr/>
                </a:tc>
                <a:tc vMerge="1">
                  <a:txBody>
                    <a:bodyPr/>
                    <a:lstStyle/>
                    <a:p>
                      <a:endParaRPr lang="en-US"/>
                    </a:p>
                  </a:txBody>
                  <a:tcPr/>
                </a:tc>
                <a:tc>
                  <a:txBody>
                    <a:bodyPr/>
                    <a:lstStyle/>
                    <a:p>
                      <a:pPr algn="l" fontAlgn="b"/>
                      <a:r>
                        <a:rPr lang="en-US" sz="1900" b="0" i="0" u="none" strike="noStrike">
                          <a:solidFill>
                            <a:srgbClr val="000000"/>
                          </a:solidFill>
                          <a:effectLst/>
                          <a:highlight>
                            <a:srgbClr val="FBE2D5"/>
                          </a:highlight>
                          <a:latin typeface="Aptos Narrow" panose="020B0004020202020204" pitchFamily="34" charset="0"/>
                        </a:rPr>
                        <a:t>1b. Increase in the usage of parks and recreational facilities.</a:t>
                      </a:r>
                    </a:p>
                  </a:txBody>
                  <a:tcPr marL="11911" marR="11911" marT="11911" marB="0" anchor="b">
                    <a:lnL w="12700" cap="flat" cmpd="sng" algn="ctr">
                      <a:solidFill>
                        <a:srgbClr val="000000"/>
                      </a:solidFill>
                      <a:prstDash val="solid"/>
                      <a:round/>
                      <a:headEnd type="none" w="med" len="med"/>
                      <a:tailEnd type="none" w="med" len="med"/>
                    </a:lnL>
                    <a:lnR>
                      <a:noFill/>
                    </a:lnR>
                    <a:lnT>
                      <a:noFill/>
                    </a:lnT>
                    <a:lnB>
                      <a:noFill/>
                    </a:lnB>
                    <a:solidFill>
                      <a:srgbClr val="FBE2D5"/>
                    </a:solidFill>
                  </a:tcPr>
                </a:tc>
                <a:extLst>
                  <a:ext uri="{0D108BD9-81ED-4DB2-BD59-A6C34878D82A}">
                    <a16:rowId xmlns:a16="http://schemas.microsoft.com/office/drawing/2014/main" val="1120393865"/>
                  </a:ext>
                </a:extLst>
              </a:tr>
              <a:tr h="599190">
                <a:tc vMerge="1">
                  <a:txBody>
                    <a:bodyPr/>
                    <a:lstStyle/>
                    <a:p>
                      <a:endParaRPr lang="en-US"/>
                    </a:p>
                  </a:txBody>
                  <a:tcPr/>
                </a:tc>
                <a:tc vMerge="1">
                  <a:txBody>
                    <a:bodyPr/>
                    <a:lstStyle/>
                    <a:p>
                      <a:endParaRPr lang="en-US"/>
                    </a:p>
                  </a:txBody>
                  <a:tcPr/>
                </a:tc>
                <a:tc>
                  <a:txBody>
                    <a:bodyPr/>
                    <a:lstStyle/>
                    <a:p>
                      <a:pPr algn="l" fontAlgn="b"/>
                      <a:r>
                        <a:rPr lang="en-US" sz="1900" b="0" i="0" u="none" strike="noStrike" dirty="0">
                          <a:solidFill>
                            <a:srgbClr val="000000"/>
                          </a:solidFill>
                          <a:effectLst/>
                          <a:highlight>
                            <a:srgbClr val="FBE2D5"/>
                          </a:highlight>
                          <a:latin typeface="Aptos Narrow" panose="020B0004020202020204" pitchFamily="34" charset="0"/>
                        </a:rPr>
                        <a:t>1c. Increase in population growth in targeted areas</a:t>
                      </a:r>
                    </a:p>
                  </a:txBody>
                  <a:tcPr marL="11911" marR="11911" marT="11911"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208643559"/>
                  </a:ext>
                </a:extLst>
              </a:tr>
            </a:tbl>
          </a:graphicData>
        </a:graphic>
      </p:graphicFrame>
      <p:sp>
        <p:nvSpPr>
          <p:cNvPr id="10" name="Footer Placeholder 9">
            <a:extLst>
              <a:ext uri="{FF2B5EF4-FFF2-40B4-BE49-F238E27FC236}">
                <a16:creationId xmlns:a16="http://schemas.microsoft.com/office/drawing/2014/main" id="{D3628657-E4A0-DC21-AE45-0D385C517BF7}"/>
              </a:ext>
            </a:extLst>
          </p:cNvPr>
          <p:cNvSpPr txBox="1">
            <a:spLocks/>
          </p:cNvSpPr>
          <p:nvPr/>
        </p:nvSpPr>
        <p:spPr>
          <a:xfrm>
            <a:off x="1853202" y="6468099"/>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Tree>
    <p:extLst>
      <p:ext uri="{BB962C8B-B14F-4D97-AF65-F5344CB8AC3E}">
        <p14:creationId xmlns:p14="http://schemas.microsoft.com/office/powerpoint/2010/main" val="352064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9025BC-7A1A-3FAF-3BC0-13AF568A2A2E}"/>
              </a:ext>
            </a:extLst>
          </p:cNvPr>
          <p:cNvSpPr>
            <a:spLocks noGrp="1"/>
          </p:cNvSpPr>
          <p:nvPr>
            <p:ph type="title"/>
          </p:nvPr>
        </p:nvSpPr>
        <p:spPr>
          <a:xfrm>
            <a:off x="6764215" y="256185"/>
            <a:ext cx="4718304" cy="1142847"/>
          </a:xfrm>
        </p:spPr>
        <p:txBody>
          <a:bodyPr/>
          <a:lstStyle/>
          <a:p>
            <a:r>
              <a:rPr lang="en-US" dirty="0"/>
              <a:t>INTRODUCTION</a:t>
            </a:r>
          </a:p>
        </p:txBody>
      </p:sp>
      <p:pic>
        <p:nvPicPr>
          <p:cNvPr id="6" name="Picture Placeholder 5">
            <a:extLst>
              <a:ext uri="{FF2B5EF4-FFF2-40B4-BE49-F238E27FC236}">
                <a16:creationId xmlns:a16="http://schemas.microsoft.com/office/drawing/2014/main" id="{E06013D7-A986-C5B1-63AC-31DEC6FB89F8}"/>
              </a:ext>
            </a:extLst>
          </p:cNvPr>
          <p:cNvPicPr>
            <a:picLocks noGrp="1" noChangeAspect="1"/>
          </p:cNvPicPr>
          <p:nvPr>
            <p:ph type="pic" sz="quarter" idx="13"/>
          </p:nvPr>
        </p:nvPicPr>
        <p:blipFill rotWithShape="1">
          <a:blip r:embed="rId3"/>
          <a:srcRect l="38734" t="7727" b="7727"/>
          <a:stretch/>
        </p:blipFill>
        <p:spPr>
          <a:xfrm>
            <a:off x="2028089" y="548640"/>
            <a:ext cx="2294150" cy="5760720"/>
          </a:xfrm>
        </p:spPr>
      </p:pic>
      <p:sp>
        <p:nvSpPr>
          <p:cNvPr id="4" name="Content Placeholder 3">
            <a:extLst>
              <a:ext uri="{FF2B5EF4-FFF2-40B4-BE49-F238E27FC236}">
                <a16:creationId xmlns:a16="http://schemas.microsoft.com/office/drawing/2014/main" id="{E752DFB8-B7A2-DE8A-3E38-FC3170612720}"/>
              </a:ext>
            </a:extLst>
          </p:cNvPr>
          <p:cNvSpPr>
            <a:spLocks noGrp="1"/>
          </p:cNvSpPr>
          <p:nvPr>
            <p:ph idx="1"/>
          </p:nvPr>
        </p:nvSpPr>
        <p:spPr>
          <a:xfrm>
            <a:off x="6096000" y="1129401"/>
            <a:ext cx="5685692" cy="5283122"/>
          </a:xfrm>
        </p:spPr>
        <p:txBody>
          <a:bodyPr/>
          <a:lstStyle/>
          <a:p>
            <a:pPr marL="0" marR="0">
              <a:lnSpc>
                <a:spcPct val="115000"/>
              </a:lnSpc>
              <a:spcBef>
                <a:spcPts val="0"/>
              </a:spcBef>
              <a:spcAft>
                <a:spcPts val="800"/>
              </a:spcAft>
            </a:pPr>
            <a:r>
              <a:rPr lang="en-US" sz="2000" kern="100" dirty="0">
                <a:effectLst/>
                <a:latin typeface="Times New Roman" panose="02020603050405020304" pitchFamily="18" charset="0"/>
                <a:ea typeface="Aptos" panose="020B0004020202020204" pitchFamily="34" charset="0"/>
                <a:cs typeface="Times New Roman" panose="02020603050405020304" pitchFamily="18" charset="0"/>
              </a:rPr>
              <a:t>Lake County, Illinois, offers a blend of natural beauty, historical areas, cultural attractions, and a wide range of economic and lifestyle opportunities. Its 713,000 residents enjoy living in urban, suburban, and rural communities with numerous educational opportunities. The economic engine of Lake County consists of Walgreens, Discover Financial Services, Abbot Laboratories, CDW, Baxter International, and AbbVie, among many other small, medium, and large companies. The residential, commercial, and industrial base is supported by various water supply systems, communication, transportation, and energy distribution systems, making Lake County a promising ground for new development and the latest technological advancements.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A127E98-F085-5A66-9D65-E2BAC77B0E66}"/>
              </a:ext>
            </a:extLst>
          </p:cNvPr>
          <p:cNvSpPr>
            <a:spLocks noGrp="1"/>
          </p:cNvSpPr>
          <p:nvPr>
            <p:ph type="sldNum" sz="quarter" idx="12"/>
          </p:nvPr>
        </p:nvSpPr>
        <p:spPr/>
        <p:txBody>
          <a:bodyPr/>
          <a:lstStyle/>
          <a:p>
            <a:fld id="{84D792B7-0397-C047-AE12-1A03F7E3DC83}" type="slidenum">
              <a:rPr lang="en-US" smtClean="0"/>
              <a:pPr/>
              <a:t>3</a:t>
            </a:fld>
            <a:endParaRPr lang="en-US" dirty="0"/>
          </a:p>
        </p:txBody>
      </p:sp>
      <p:sp>
        <p:nvSpPr>
          <p:cNvPr id="10" name="Footer Placeholder 9">
            <a:extLst>
              <a:ext uri="{FF2B5EF4-FFF2-40B4-BE49-F238E27FC236}">
                <a16:creationId xmlns:a16="http://schemas.microsoft.com/office/drawing/2014/main" id="{C90F9375-7D60-5547-02DC-A2AF4BE09B30}"/>
              </a:ext>
            </a:extLst>
          </p:cNvPr>
          <p:cNvSpPr>
            <a:spLocks noGrp="1"/>
          </p:cNvSpPr>
          <p:nvPr>
            <p:ph type="ftr" sz="quarter" idx="11"/>
          </p:nvPr>
        </p:nvSpPr>
        <p:spPr>
          <a:xfrm>
            <a:off x="867509" y="6517634"/>
            <a:ext cx="9554306" cy="340366"/>
          </a:xfrm>
        </p:spPr>
        <p:txBody>
          <a:bodyPr/>
          <a:lstStyle/>
          <a:p>
            <a:r>
              <a:rPr lang="en-US" dirty="0"/>
              <a:t>COMPREHENSIVE ECONOMIC DEVELOPMENT STRATEGY OF LAKE COUNTY, ILLINOIS</a:t>
            </a:r>
          </a:p>
        </p:txBody>
      </p:sp>
      <p:sp>
        <p:nvSpPr>
          <p:cNvPr id="9" name="Date Placeholder 8">
            <a:extLst>
              <a:ext uri="{FF2B5EF4-FFF2-40B4-BE49-F238E27FC236}">
                <a16:creationId xmlns:a16="http://schemas.microsoft.com/office/drawing/2014/main" id="{5AF93863-763B-590D-9D57-2E4C5A8E97A8}"/>
              </a:ext>
            </a:extLst>
          </p:cNvPr>
          <p:cNvSpPr>
            <a:spLocks noGrp="1"/>
          </p:cNvSpPr>
          <p:nvPr>
            <p:ph type="dt" sz="half" idx="10"/>
          </p:nvPr>
        </p:nvSpPr>
        <p:spPr/>
        <p:txBody>
          <a:bodyPr/>
          <a:lstStyle/>
          <a:p>
            <a:r>
              <a:rPr lang="en-US" dirty="0"/>
              <a:t>2024</a:t>
            </a:r>
          </a:p>
        </p:txBody>
      </p:sp>
    </p:spTree>
    <p:extLst>
      <p:ext uri="{BB962C8B-B14F-4D97-AF65-F5344CB8AC3E}">
        <p14:creationId xmlns:p14="http://schemas.microsoft.com/office/powerpoint/2010/main" val="316885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REVERSING POPULATION DECLINE THROUGH ENGAGEMENT</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30</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7" name="Table 6">
            <a:extLst>
              <a:ext uri="{FF2B5EF4-FFF2-40B4-BE49-F238E27FC236}">
                <a16:creationId xmlns:a16="http://schemas.microsoft.com/office/drawing/2014/main" id="{E8416FC4-FA6E-F4D2-4C33-FBAFD376AF2D}"/>
              </a:ext>
            </a:extLst>
          </p:cNvPr>
          <p:cNvGraphicFramePr>
            <a:graphicFrameLocks noGrp="1"/>
          </p:cNvGraphicFramePr>
          <p:nvPr>
            <p:extLst>
              <p:ext uri="{D42A27DB-BD31-4B8C-83A1-F6EECF244321}">
                <p14:modId xmlns:p14="http://schemas.microsoft.com/office/powerpoint/2010/main" val="2145010175"/>
              </p:ext>
            </p:extLst>
          </p:nvPr>
        </p:nvGraphicFramePr>
        <p:xfrm>
          <a:off x="616640" y="2240280"/>
          <a:ext cx="10925878" cy="2377440"/>
        </p:xfrm>
        <a:graphic>
          <a:graphicData uri="http://schemas.openxmlformats.org/drawingml/2006/table">
            <a:tbl>
              <a:tblPr/>
              <a:tblGrid>
                <a:gridCol w="3610964">
                  <a:extLst>
                    <a:ext uri="{9D8B030D-6E8A-4147-A177-3AD203B41FA5}">
                      <a16:colId xmlns:a16="http://schemas.microsoft.com/office/drawing/2014/main" val="4150478778"/>
                    </a:ext>
                  </a:extLst>
                </a:gridCol>
                <a:gridCol w="3703950">
                  <a:extLst>
                    <a:ext uri="{9D8B030D-6E8A-4147-A177-3AD203B41FA5}">
                      <a16:colId xmlns:a16="http://schemas.microsoft.com/office/drawing/2014/main" val="215684860"/>
                    </a:ext>
                  </a:extLst>
                </a:gridCol>
                <a:gridCol w="3610964">
                  <a:extLst>
                    <a:ext uri="{9D8B030D-6E8A-4147-A177-3AD203B41FA5}">
                      <a16:colId xmlns:a16="http://schemas.microsoft.com/office/drawing/2014/main" val="2451959695"/>
                    </a:ext>
                  </a:extLst>
                </a:gridCol>
              </a:tblGrid>
              <a:tr h="303045">
                <a:tc>
                  <a:txBody>
                    <a:bodyPr/>
                    <a:lstStyle/>
                    <a:p>
                      <a:pPr algn="ctr" fontAlgn="ctr"/>
                      <a:r>
                        <a:rPr lang="en-US" sz="1900" b="1" i="0" u="none" strike="noStrike">
                          <a:solidFill>
                            <a:srgbClr val="000000"/>
                          </a:solidFill>
                          <a:effectLst/>
                          <a:highlight>
                            <a:srgbClr val="CAEDFB"/>
                          </a:highlight>
                          <a:latin typeface="Aptos Narrow" panose="020B0004020202020204" pitchFamily="34" charset="0"/>
                        </a:rPr>
                        <a:t>Mission:</a:t>
                      </a:r>
                    </a:p>
                  </a:txBody>
                  <a:tcPr marL="11728" marR="11728" marT="117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900" b="1" i="0" u="none" strike="noStrike">
                          <a:solidFill>
                            <a:srgbClr val="000000"/>
                          </a:solidFill>
                          <a:effectLst/>
                          <a:highlight>
                            <a:srgbClr val="CAEDFB"/>
                          </a:highlight>
                          <a:latin typeface="Aptos Narrow" panose="020B0004020202020204" pitchFamily="34" charset="0"/>
                        </a:rPr>
                        <a:t>Goal</a:t>
                      </a:r>
                    </a:p>
                  </a:txBody>
                  <a:tcPr marL="11728" marR="11728" marT="117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900" b="1" i="0" u="none" strike="noStrike">
                          <a:solidFill>
                            <a:srgbClr val="000000"/>
                          </a:solidFill>
                          <a:effectLst/>
                          <a:highlight>
                            <a:srgbClr val="CAEDFB"/>
                          </a:highlight>
                          <a:latin typeface="Aptos Narrow" panose="020B0004020202020204" pitchFamily="34" charset="0"/>
                        </a:rPr>
                        <a:t>Proposed Metrics:</a:t>
                      </a:r>
                    </a:p>
                  </a:txBody>
                  <a:tcPr marL="11728" marR="11728" marT="117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AEDFB"/>
                    </a:solidFill>
                  </a:tcPr>
                </a:tc>
                <a:extLst>
                  <a:ext uri="{0D108BD9-81ED-4DB2-BD59-A6C34878D82A}">
                    <a16:rowId xmlns:a16="http://schemas.microsoft.com/office/drawing/2014/main" val="978678406"/>
                  </a:ext>
                </a:extLst>
              </a:tr>
              <a:tr h="594360">
                <a:tc rowSpan="3">
                  <a:txBody>
                    <a:bodyPr/>
                    <a:lstStyle/>
                    <a:p>
                      <a:pPr algn="ctr" fontAlgn="ctr"/>
                      <a:r>
                        <a:rPr lang="en-US" sz="1900" b="1" i="0" u="none" strike="noStrike">
                          <a:solidFill>
                            <a:srgbClr val="000000"/>
                          </a:solidFill>
                          <a:effectLst/>
                          <a:highlight>
                            <a:srgbClr val="FBE2D5"/>
                          </a:highlight>
                          <a:latin typeface="Aptos Narrow" panose="020B0004020202020204" pitchFamily="34" charset="0"/>
                        </a:rPr>
                        <a:t>Reversing Population Decline Through Engagement</a:t>
                      </a:r>
                    </a:p>
                  </a:txBody>
                  <a:tcPr marL="95098" marR="95098" marT="47549" marB="47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rowSpan="3">
                  <a:txBody>
                    <a:bodyPr/>
                    <a:lstStyle/>
                    <a:p>
                      <a:pPr algn="ctr" fontAlgn="ctr"/>
                      <a:r>
                        <a:rPr lang="en-US" sz="1900" b="0" i="0" u="none" strike="noStrike">
                          <a:solidFill>
                            <a:srgbClr val="000000"/>
                          </a:solidFill>
                          <a:effectLst/>
                          <a:highlight>
                            <a:srgbClr val="FBE2D5"/>
                          </a:highlight>
                          <a:latin typeface="Aptos Narrow" panose="020B0004020202020204" pitchFamily="34" charset="0"/>
                        </a:rPr>
                        <a:t>2.  Develop affordable housing</a:t>
                      </a:r>
                    </a:p>
                  </a:txBody>
                  <a:tcPr marL="95098" marR="95098" marT="47549" marB="475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l" fontAlgn="b"/>
                      <a:r>
                        <a:rPr lang="en-US" sz="1900" b="0" i="0" u="none" strike="noStrike">
                          <a:solidFill>
                            <a:srgbClr val="000000"/>
                          </a:solidFill>
                          <a:effectLst/>
                          <a:highlight>
                            <a:srgbClr val="FBE2D5"/>
                          </a:highlight>
                          <a:latin typeface="Aptos Narrow" panose="020B0004020202020204" pitchFamily="34" charset="0"/>
                        </a:rPr>
                        <a:t>2a. Increase in the number of affordable housing units.</a:t>
                      </a:r>
                    </a:p>
                  </a:txBody>
                  <a:tcPr marL="11728" marR="11728" marT="117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extLst>
                  <a:ext uri="{0D108BD9-81ED-4DB2-BD59-A6C34878D82A}">
                    <a16:rowId xmlns:a16="http://schemas.microsoft.com/office/drawing/2014/main" val="39190154"/>
                  </a:ext>
                </a:extLst>
              </a:tr>
              <a:tr h="885675">
                <a:tc vMerge="1">
                  <a:txBody>
                    <a:bodyPr/>
                    <a:lstStyle/>
                    <a:p>
                      <a:endParaRPr lang="en-US"/>
                    </a:p>
                  </a:txBody>
                  <a:tcPr/>
                </a:tc>
                <a:tc vMerge="1">
                  <a:txBody>
                    <a:bodyPr/>
                    <a:lstStyle/>
                    <a:p>
                      <a:endParaRPr lang="en-US"/>
                    </a:p>
                  </a:txBody>
                  <a:tcPr/>
                </a:tc>
                <a:tc>
                  <a:txBody>
                    <a:bodyPr/>
                    <a:lstStyle/>
                    <a:p>
                      <a:pPr algn="l" fontAlgn="b"/>
                      <a:r>
                        <a:rPr lang="en-US" sz="1900" b="0" i="0" u="none" strike="noStrike">
                          <a:solidFill>
                            <a:srgbClr val="000000"/>
                          </a:solidFill>
                          <a:effectLst/>
                          <a:highlight>
                            <a:srgbClr val="FBE2D5"/>
                          </a:highlight>
                          <a:latin typeface="Aptos Narrow" panose="020B0004020202020204" pitchFamily="34" charset="0"/>
                        </a:rPr>
                        <a:t>2b. Reduction in the percentage of residents spending more than 30% of their income on housing.</a:t>
                      </a:r>
                    </a:p>
                  </a:txBody>
                  <a:tcPr marL="11728" marR="11728" marT="117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BE2D5"/>
                    </a:solidFill>
                  </a:tcPr>
                </a:tc>
                <a:extLst>
                  <a:ext uri="{0D108BD9-81ED-4DB2-BD59-A6C34878D82A}">
                    <a16:rowId xmlns:a16="http://schemas.microsoft.com/office/drawing/2014/main" val="671020591"/>
                  </a:ext>
                </a:extLst>
              </a:tr>
              <a:tr h="594360">
                <a:tc vMerge="1">
                  <a:txBody>
                    <a:bodyPr/>
                    <a:lstStyle/>
                    <a:p>
                      <a:endParaRPr lang="en-US"/>
                    </a:p>
                  </a:txBody>
                  <a:tcPr/>
                </a:tc>
                <a:tc vMerge="1">
                  <a:txBody>
                    <a:bodyPr/>
                    <a:lstStyle/>
                    <a:p>
                      <a:endParaRPr lang="en-US"/>
                    </a:p>
                  </a:txBody>
                  <a:tcPr/>
                </a:tc>
                <a:tc>
                  <a:txBody>
                    <a:bodyPr/>
                    <a:lstStyle/>
                    <a:p>
                      <a:pPr algn="l" fontAlgn="b"/>
                      <a:r>
                        <a:rPr lang="en-US" sz="1900" b="0" i="0" u="none" strike="noStrike" dirty="0">
                          <a:solidFill>
                            <a:srgbClr val="000000"/>
                          </a:solidFill>
                          <a:effectLst/>
                          <a:highlight>
                            <a:srgbClr val="FBE2D5"/>
                          </a:highlight>
                          <a:latin typeface="Aptos Narrow" panose="020B0004020202020204" pitchFamily="34" charset="0"/>
                        </a:rPr>
                        <a:t>2c. Increase in the diversity of income levels within the community.</a:t>
                      </a:r>
                    </a:p>
                  </a:txBody>
                  <a:tcPr marL="11728" marR="11728" marT="117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3706700252"/>
                  </a:ext>
                </a:extLst>
              </a:tr>
            </a:tbl>
          </a:graphicData>
        </a:graphic>
      </p:graphicFrame>
    </p:spTree>
    <p:extLst>
      <p:ext uri="{BB962C8B-B14F-4D97-AF65-F5344CB8AC3E}">
        <p14:creationId xmlns:p14="http://schemas.microsoft.com/office/powerpoint/2010/main" val="566667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SUPPORT DEVELOPMENT OF THE DIVERSE ECONOMY</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31</a:t>
            </a:fld>
            <a:endParaRPr lang="en-US" dirty="0">
              <a:solidFill>
                <a:schemeClr val="bg1"/>
              </a:solidFill>
            </a:endParaRP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3202" y="6484611"/>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8" name="Table 7">
            <a:extLst>
              <a:ext uri="{FF2B5EF4-FFF2-40B4-BE49-F238E27FC236}">
                <a16:creationId xmlns:a16="http://schemas.microsoft.com/office/drawing/2014/main" id="{6E439E92-7B2A-6DB7-1B99-B4C5C02EDFDA}"/>
              </a:ext>
            </a:extLst>
          </p:cNvPr>
          <p:cNvGraphicFramePr>
            <a:graphicFrameLocks noGrp="1"/>
          </p:cNvGraphicFramePr>
          <p:nvPr>
            <p:extLst>
              <p:ext uri="{D42A27DB-BD31-4B8C-83A1-F6EECF244321}">
                <p14:modId xmlns:p14="http://schemas.microsoft.com/office/powerpoint/2010/main" val="2619381127"/>
              </p:ext>
            </p:extLst>
          </p:nvPr>
        </p:nvGraphicFramePr>
        <p:xfrm>
          <a:off x="485977" y="1992838"/>
          <a:ext cx="11217413" cy="3383280"/>
        </p:xfrm>
        <a:graphic>
          <a:graphicData uri="http://schemas.openxmlformats.org/drawingml/2006/table">
            <a:tbl>
              <a:tblPr/>
              <a:tblGrid>
                <a:gridCol w="3707316">
                  <a:extLst>
                    <a:ext uri="{9D8B030D-6E8A-4147-A177-3AD203B41FA5}">
                      <a16:colId xmlns:a16="http://schemas.microsoft.com/office/drawing/2014/main" val="3850274473"/>
                    </a:ext>
                  </a:extLst>
                </a:gridCol>
                <a:gridCol w="3802781">
                  <a:extLst>
                    <a:ext uri="{9D8B030D-6E8A-4147-A177-3AD203B41FA5}">
                      <a16:colId xmlns:a16="http://schemas.microsoft.com/office/drawing/2014/main" val="669888125"/>
                    </a:ext>
                  </a:extLst>
                </a:gridCol>
                <a:gridCol w="3707316">
                  <a:extLst>
                    <a:ext uri="{9D8B030D-6E8A-4147-A177-3AD203B41FA5}">
                      <a16:colId xmlns:a16="http://schemas.microsoft.com/office/drawing/2014/main" val="3192840760"/>
                    </a:ext>
                  </a:extLst>
                </a:gridCol>
              </a:tblGrid>
              <a:tr h="301001">
                <a:tc>
                  <a:txBody>
                    <a:bodyPr/>
                    <a:lstStyle/>
                    <a:p>
                      <a:pPr algn="ctr" fontAlgn="ctr"/>
                      <a:r>
                        <a:rPr lang="en-US" sz="1100" b="1" i="0" u="none" strike="noStrike">
                          <a:solidFill>
                            <a:srgbClr val="000000"/>
                          </a:solidFill>
                          <a:effectLst/>
                          <a:highlight>
                            <a:srgbClr val="CAEDFB"/>
                          </a:highlight>
                          <a:latin typeface="Aptos Narrow" panose="020B0004020202020204" pitchFamily="34" charset="0"/>
                        </a:rPr>
                        <a:t>Mission:</a:t>
                      </a:r>
                    </a:p>
                  </a:txBody>
                  <a:tcPr marL="12035" marR="12035" marT="12035" marB="0" anchor="ctr">
                    <a:lnL w="381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100" b="1" i="0" u="none" strike="noStrike">
                          <a:solidFill>
                            <a:srgbClr val="000000"/>
                          </a:solidFill>
                          <a:effectLst/>
                          <a:highlight>
                            <a:srgbClr val="CAEDFB"/>
                          </a:highlight>
                          <a:latin typeface="Aptos Narrow" panose="020B0004020202020204" pitchFamily="34" charset="0"/>
                        </a:rPr>
                        <a:t>Goal</a:t>
                      </a:r>
                    </a:p>
                  </a:txBody>
                  <a:tcPr marL="12035" marR="12035" marT="120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100" b="1" i="0" u="none" strike="noStrike">
                          <a:solidFill>
                            <a:srgbClr val="000000"/>
                          </a:solidFill>
                          <a:effectLst/>
                          <a:highlight>
                            <a:srgbClr val="CAEDFB"/>
                          </a:highlight>
                          <a:latin typeface="Aptos Narrow" panose="020B0004020202020204" pitchFamily="34" charset="0"/>
                        </a:rPr>
                        <a:t>Proposed Metrics:</a:t>
                      </a:r>
                    </a:p>
                  </a:txBody>
                  <a:tcPr marL="12035" marR="12035" marT="12035" marB="0" anchor="ctr">
                    <a:lnL w="1270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826638244"/>
                  </a:ext>
                </a:extLst>
              </a:tr>
              <a:tr h="1336450">
                <a:tc rowSpan="5">
                  <a:txBody>
                    <a:bodyPr/>
                    <a:lstStyle/>
                    <a:p>
                      <a:pPr algn="ctr" fontAlgn="ctr"/>
                      <a:r>
                        <a:rPr lang="en-US" sz="1100" b="1" i="0" u="none" strike="noStrike" dirty="0">
                          <a:solidFill>
                            <a:srgbClr val="000000"/>
                          </a:solidFill>
                          <a:effectLst/>
                          <a:highlight>
                            <a:srgbClr val="FFFFCC"/>
                          </a:highlight>
                          <a:latin typeface="Aptos Narrow" panose="020B0004020202020204" pitchFamily="34" charset="0"/>
                        </a:rPr>
                        <a:t>Support Development of the Diverse Economy</a:t>
                      </a:r>
                    </a:p>
                  </a:txBody>
                  <a:tcPr marL="93980" marR="93980" marT="46990" marB="46990" anchor="ctr">
                    <a:lnL w="381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CC"/>
                    </a:solidFill>
                  </a:tcPr>
                </a:tc>
                <a:tc rowSpan="5">
                  <a:txBody>
                    <a:bodyPr/>
                    <a:lstStyle/>
                    <a:p>
                      <a:pPr algn="ctr" fontAlgn="ctr"/>
                      <a:r>
                        <a:rPr lang="en-US" sz="1100" b="0" i="0" u="none" strike="noStrike" dirty="0">
                          <a:solidFill>
                            <a:srgbClr val="000000"/>
                          </a:solidFill>
                          <a:effectLst/>
                          <a:highlight>
                            <a:srgbClr val="FFFFCC"/>
                          </a:highlight>
                          <a:latin typeface="Aptos Narrow" panose="020B0004020202020204" pitchFamily="34" charset="0"/>
                        </a:rPr>
                        <a:t>1. Improve economic recovery and resiliency capacity</a:t>
                      </a:r>
                    </a:p>
                  </a:txBody>
                  <a:tcPr marL="93980" marR="93980" marT="46990" marB="469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FFCC"/>
                    </a:solidFill>
                  </a:tcPr>
                </a:tc>
                <a:tc>
                  <a:txBody>
                    <a:bodyPr/>
                    <a:lstStyle/>
                    <a:p>
                      <a:pPr algn="l" fontAlgn="b"/>
                      <a:r>
                        <a:rPr lang="en-US" sz="1100" b="0" i="0" u="none" strike="noStrike">
                          <a:solidFill>
                            <a:srgbClr val="000000"/>
                          </a:solidFill>
                          <a:effectLst/>
                          <a:highlight>
                            <a:srgbClr val="FFFFCC"/>
                          </a:highlight>
                          <a:latin typeface="Aptos Narrow" panose="020B0004020202020204" pitchFamily="34" charset="0"/>
                        </a:rPr>
                        <a:t>1a: Comparison of LQ and shift share in Medical Supply chains, Financial &amp; Benefit Services, Technology &amp; Professional Services, and Industrial &amp; Consumer Supplies. </a:t>
                      </a:r>
                    </a:p>
                  </a:txBody>
                  <a:tcPr marL="12035" marR="12035" marT="12035" marB="0" anchor="b">
                    <a:lnL w="1270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2937259325"/>
                  </a:ext>
                </a:extLst>
              </a:tr>
              <a:tr h="288966">
                <a:tc vMerge="1">
                  <a:txBody>
                    <a:bodyPr/>
                    <a:lstStyle/>
                    <a:p>
                      <a:endParaRPr lang="en-US"/>
                    </a:p>
                  </a:txBody>
                  <a:tcPr/>
                </a:tc>
                <a:tc vMerge="1">
                  <a:txBody>
                    <a:bodyPr/>
                    <a:lstStyle/>
                    <a:p>
                      <a:endParaRPr lang="en-US"/>
                    </a:p>
                  </a:txBody>
                  <a:tcPr/>
                </a:tc>
                <a:tc>
                  <a:txBody>
                    <a:bodyPr/>
                    <a:lstStyle/>
                    <a:p>
                      <a:pPr algn="l" fontAlgn="b"/>
                      <a:r>
                        <a:rPr lang="en-US" sz="1100" b="0" i="0" u="none" strike="noStrike">
                          <a:solidFill>
                            <a:srgbClr val="000000"/>
                          </a:solidFill>
                          <a:effectLst/>
                          <a:highlight>
                            <a:srgbClr val="FFFFCC"/>
                          </a:highlight>
                          <a:latin typeface="Aptos Narrow" panose="020B0004020202020204" pitchFamily="34" charset="0"/>
                        </a:rPr>
                        <a:t> </a:t>
                      </a:r>
                    </a:p>
                  </a:txBody>
                  <a:tcPr marL="12035" marR="12035" marT="12035" marB="0" anchor="b">
                    <a:lnL w="1270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4170908381"/>
                  </a:ext>
                </a:extLst>
              </a:tr>
              <a:tr h="577931">
                <a:tc vMerge="1">
                  <a:txBody>
                    <a:bodyPr/>
                    <a:lstStyle/>
                    <a:p>
                      <a:endParaRPr lang="en-US"/>
                    </a:p>
                  </a:txBody>
                  <a:tcPr/>
                </a:tc>
                <a:tc vMerge="1">
                  <a:txBody>
                    <a:bodyPr/>
                    <a:lstStyle/>
                    <a:p>
                      <a:endParaRPr lang="en-US"/>
                    </a:p>
                  </a:txBody>
                  <a:tcPr/>
                </a:tc>
                <a:tc>
                  <a:txBody>
                    <a:bodyPr/>
                    <a:lstStyle/>
                    <a:p>
                      <a:pPr algn="l" fontAlgn="b"/>
                      <a:r>
                        <a:rPr lang="en-US" sz="1100" b="0" i="0" u="none" strike="noStrike">
                          <a:solidFill>
                            <a:srgbClr val="000000"/>
                          </a:solidFill>
                          <a:effectLst/>
                          <a:highlight>
                            <a:srgbClr val="FFFFCC"/>
                          </a:highlight>
                          <a:latin typeface="Aptos Narrow" panose="020B0004020202020204" pitchFamily="34" charset="0"/>
                        </a:rPr>
                        <a:t>1b: Measure Growth of Traded Clusters for Local Industry</a:t>
                      </a:r>
                    </a:p>
                  </a:txBody>
                  <a:tcPr marL="12035" marR="12035" marT="12035" marB="0" anchor="b">
                    <a:lnL w="1270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2533508086"/>
                  </a:ext>
                </a:extLst>
              </a:tr>
              <a:tr h="288966">
                <a:tc vMerge="1">
                  <a:txBody>
                    <a:bodyPr/>
                    <a:lstStyle/>
                    <a:p>
                      <a:endParaRPr lang="en-US"/>
                    </a:p>
                  </a:txBody>
                  <a:tcPr/>
                </a:tc>
                <a:tc vMerge="1">
                  <a:txBody>
                    <a:bodyPr/>
                    <a:lstStyle/>
                    <a:p>
                      <a:endParaRPr lang="en-US"/>
                    </a:p>
                  </a:txBody>
                  <a:tcPr/>
                </a:tc>
                <a:tc>
                  <a:txBody>
                    <a:bodyPr/>
                    <a:lstStyle/>
                    <a:p>
                      <a:pPr algn="l" fontAlgn="b"/>
                      <a:r>
                        <a:rPr lang="en-US" sz="1100" b="0" i="0" u="none" strike="noStrike">
                          <a:solidFill>
                            <a:srgbClr val="000000"/>
                          </a:solidFill>
                          <a:effectLst/>
                          <a:highlight>
                            <a:srgbClr val="FFFFCC"/>
                          </a:highlight>
                          <a:latin typeface="Aptos Narrow" panose="020B0004020202020204" pitchFamily="34" charset="0"/>
                        </a:rPr>
                        <a:t> </a:t>
                      </a:r>
                    </a:p>
                  </a:txBody>
                  <a:tcPr marL="12035" marR="12035" marT="12035" marB="0" anchor="b">
                    <a:lnL w="1270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3620066425"/>
                  </a:ext>
                </a:extLst>
              </a:tr>
              <a:tr h="589966">
                <a:tc vMerge="1">
                  <a:txBody>
                    <a:bodyPr/>
                    <a:lstStyle/>
                    <a:p>
                      <a:endParaRPr lang="en-US"/>
                    </a:p>
                  </a:txBody>
                  <a:tcPr/>
                </a:tc>
                <a:tc vMerge="1">
                  <a:txBody>
                    <a:bodyPr/>
                    <a:lstStyle/>
                    <a:p>
                      <a:endParaRPr lang="en-US"/>
                    </a:p>
                  </a:txBody>
                  <a:tcPr/>
                </a:tc>
                <a:tc>
                  <a:txBody>
                    <a:bodyPr/>
                    <a:lstStyle/>
                    <a:p>
                      <a:pPr algn="l" fontAlgn="b"/>
                      <a:r>
                        <a:rPr lang="en-US" sz="1100" b="0" i="0" u="none" strike="noStrike" dirty="0">
                          <a:solidFill>
                            <a:srgbClr val="000000"/>
                          </a:solidFill>
                          <a:effectLst/>
                          <a:highlight>
                            <a:srgbClr val="FFFFCC"/>
                          </a:highlight>
                          <a:latin typeface="Aptos Narrow" panose="020B0004020202020204" pitchFamily="34" charset="0"/>
                        </a:rPr>
                        <a:t>1c: Prioritize traded sector and business growth and retention.</a:t>
                      </a:r>
                    </a:p>
                  </a:txBody>
                  <a:tcPr marL="12035" marR="12035" marT="12035" marB="0" anchor="b">
                    <a:lnL w="12700" cap="flat" cmpd="sng" algn="ctr">
                      <a:solidFill>
                        <a:srgbClr val="000000"/>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FFCC"/>
                    </a:solidFill>
                  </a:tcPr>
                </a:tc>
                <a:extLst>
                  <a:ext uri="{0D108BD9-81ED-4DB2-BD59-A6C34878D82A}">
                    <a16:rowId xmlns:a16="http://schemas.microsoft.com/office/drawing/2014/main" val="359079610"/>
                  </a:ext>
                </a:extLst>
              </a:tr>
            </a:tbl>
          </a:graphicData>
        </a:graphic>
      </p:graphicFrame>
    </p:spTree>
    <p:extLst>
      <p:ext uri="{BB962C8B-B14F-4D97-AF65-F5344CB8AC3E}">
        <p14:creationId xmlns:p14="http://schemas.microsoft.com/office/powerpoint/2010/main" val="583043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SUPPORT DEVELOPMENT OF THE DIVERSE ECONOMY</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32</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7" name="Table 6">
            <a:extLst>
              <a:ext uri="{FF2B5EF4-FFF2-40B4-BE49-F238E27FC236}">
                <a16:creationId xmlns:a16="http://schemas.microsoft.com/office/drawing/2014/main" id="{353ED6F1-85F9-3231-0325-ABEDC3B156DC}"/>
              </a:ext>
            </a:extLst>
          </p:cNvPr>
          <p:cNvGraphicFramePr>
            <a:graphicFrameLocks noGrp="1"/>
          </p:cNvGraphicFramePr>
          <p:nvPr>
            <p:extLst>
              <p:ext uri="{D42A27DB-BD31-4B8C-83A1-F6EECF244321}">
                <p14:modId xmlns:p14="http://schemas.microsoft.com/office/powerpoint/2010/main" val="1675434275"/>
              </p:ext>
            </p:extLst>
          </p:nvPr>
        </p:nvGraphicFramePr>
        <p:xfrm>
          <a:off x="616640" y="2152181"/>
          <a:ext cx="11040259" cy="3107250"/>
        </p:xfrm>
        <a:graphic>
          <a:graphicData uri="http://schemas.openxmlformats.org/drawingml/2006/table">
            <a:tbl>
              <a:tblPr/>
              <a:tblGrid>
                <a:gridCol w="3648766">
                  <a:extLst>
                    <a:ext uri="{9D8B030D-6E8A-4147-A177-3AD203B41FA5}">
                      <a16:colId xmlns:a16="http://schemas.microsoft.com/office/drawing/2014/main" val="517003159"/>
                    </a:ext>
                  </a:extLst>
                </a:gridCol>
                <a:gridCol w="3742727">
                  <a:extLst>
                    <a:ext uri="{9D8B030D-6E8A-4147-A177-3AD203B41FA5}">
                      <a16:colId xmlns:a16="http://schemas.microsoft.com/office/drawing/2014/main" val="574184838"/>
                    </a:ext>
                  </a:extLst>
                </a:gridCol>
                <a:gridCol w="3648766">
                  <a:extLst>
                    <a:ext uri="{9D8B030D-6E8A-4147-A177-3AD203B41FA5}">
                      <a16:colId xmlns:a16="http://schemas.microsoft.com/office/drawing/2014/main" val="2112408505"/>
                    </a:ext>
                  </a:extLst>
                </a:gridCol>
              </a:tblGrid>
              <a:tr h="310067">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Mission:</a:t>
                      </a:r>
                    </a:p>
                  </a:txBody>
                  <a:tcPr marL="11850" marR="11850" marT="11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Goal</a:t>
                      </a:r>
                    </a:p>
                  </a:txBody>
                  <a:tcPr marL="11850" marR="11850" marT="11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2000" b="1" i="0" u="none" strike="noStrike">
                          <a:solidFill>
                            <a:srgbClr val="000000"/>
                          </a:solidFill>
                          <a:effectLst/>
                          <a:highlight>
                            <a:srgbClr val="CAEDFB"/>
                          </a:highlight>
                          <a:latin typeface="Aptos Narrow" panose="020B0004020202020204" pitchFamily="34" charset="0"/>
                        </a:rPr>
                        <a:t>Proposed Metrics:</a:t>
                      </a:r>
                    </a:p>
                  </a:txBody>
                  <a:tcPr marL="11850" marR="11850" marT="118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4065081432"/>
                  </a:ext>
                </a:extLst>
              </a:tr>
              <a:tr h="608283">
                <a:tc rowSpan="4">
                  <a:txBody>
                    <a:bodyPr/>
                    <a:lstStyle/>
                    <a:p>
                      <a:pPr algn="ctr" fontAlgn="ctr"/>
                      <a:r>
                        <a:rPr lang="en-US" sz="2000" b="1" i="0" u="none" strike="noStrike">
                          <a:solidFill>
                            <a:srgbClr val="000000"/>
                          </a:solidFill>
                          <a:effectLst/>
                          <a:highlight>
                            <a:srgbClr val="FFFFCC"/>
                          </a:highlight>
                          <a:latin typeface="Aptos Narrow" panose="020B0004020202020204" pitchFamily="34" charset="0"/>
                        </a:rPr>
                        <a:t>Support Development of the Diverse Economy</a:t>
                      </a:r>
                    </a:p>
                  </a:txBody>
                  <a:tcPr marL="94174" marR="94174" marT="47087" marB="470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rowSpan="4">
                  <a:txBody>
                    <a:bodyPr/>
                    <a:lstStyle/>
                    <a:p>
                      <a:pPr algn="l" fontAlgn="ctr"/>
                      <a:r>
                        <a:rPr lang="en-US" sz="2000" b="0" i="0" u="none" strike="noStrike" dirty="0">
                          <a:solidFill>
                            <a:srgbClr val="000000"/>
                          </a:solidFill>
                          <a:effectLst/>
                          <a:highlight>
                            <a:srgbClr val="FFFFCC"/>
                          </a:highlight>
                          <a:latin typeface="Aptos Narrow" panose="020B0004020202020204" pitchFamily="34" charset="0"/>
                        </a:rPr>
                        <a:t>2. Increase manufacturing and industrial capacity</a:t>
                      </a:r>
                    </a:p>
                  </a:txBody>
                  <a:tcPr marL="94174" marR="94174" marT="47087" marB="4708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CC"/>
                    </a:solidFill>
                  </a:tcPr>
                </a:tc>
                <a:tc>
                  <a:txBody>
                    <a:bodyPr/>
                    <a:lstStyle/>
                    <a:p>
                      <a:pPr algn="l" fontAlgn="b"/>
                      <a:r>
                        <a:rPr lang="en-US" sz="2000" b="0" i="0" u="none" strike="noStrike">
                          <a:solidFill>
                            <a:srgbClr val="000000"/>
                          </a:solidFill>
                          <a:effectLst/>
                          <a:highlight>
                            <a:srgbClr val="FFFFCC"/>
                          </a:highlight>
                          <a:latin typeface="Aptos Narrow" panose="020B0004020202020204" pitchFamily="34" charset="0"/>
                        </a:rPr>
                        <a:t>2a. Measure ratio of traded-to-local clusters.</a:t>
                      </a:r>
                    </a:p>
                  </a:txBody>
                  <a:tcPr marL="11850" marR="11850" marT="11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913258440"/>
                  </a:ext>
                </a:extLst>
              </a:tr>
              <a:tr h="310067">
                <a:tc vMerge="1">
                  <a:txBody>
                    <a:bodyPr/>
                    <a:lstStyle/>
                    <a:p>
                      <a:endParaRPr lang="en-US"/>
                    </a:p>
                  </a:txBody>
                  <a:tcPr/>
                </a:tc>
                <a:tc vMerge="1">
                  <a:txBody>
                    <a:bodyPr/>
                    <a:lstStyle/>
                    <a:p>
                      <a:endParaRPr lang="en-US"/>
                    </a:p>
                  </a:txBody>
                  <a:tcPr/>
                </a:tc>
                <a:tc>
                  <a:txBody>
                    <a:bodyPr/>
                    <a:lstStyle/>
                    <a:p>
                      <a:pPr algn="l" fontAlgn="b"/>
                      <a:r>
                        <a:rPr lang="en-US" sz="2000" b="0" i="0" u="none" strike="noStrike">
                          <a:solidFill>
                            <a:srgbClr val="000000"/>
                          </a:solidFill>
                          <a:effectLst/>
                          <a:highlight>
                            <a:srgbClr val="FFFFCC"/>
                          </a:highlight>
                          <a:latin typeface="Aptos Narrow" panose="020B0004020202020204" pitchFamily="34" charset="0"/>
                        </a:rPr>
                        <a:t> </a:t>
                      </a:r>
                    </a:p>
                  </a:txBody>
                  <a:tcPr marL="11850" marR="11850" marT="11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771794317"/>
                  </a:ext>
                </a:extLst>
              </a:tr>
              <a:tr h="608283">
                <a:tc vMerge="1">
                  <a:txBody>
                    <a:bodyPr/>
                    <a:lstStyle/>
                    <a:p>
                      <a:endParaRPr lang="en-US"/>
                    </a:p>
                  </a:txBody>
                  <a:tcPr/>
                </a:tc>
                <a:tc vMerge="1">
                  <a:txBody>
                    <a:bodyPr/>
                    <a:lstStyle/>
                    <a:p>
                      <a:endParaRPr lang="en-US"/>
                    </a:p>
                  </a:txBody>
                  <a:tcPr/>
                </a:tc>
                <a:tc>
                  <a:txBody>
                    <a:bodyPr/>
                    <a:lstStyle/>
                    <a:p>
                      <a:pPr algn="l" fontAlgn="b"/>
                      <a:r>
                        <a:rPr lang="en-US" sz="2000" b="0" i="0" u="none" strike="noStrike">
                          <a:solidFill>
                            <a:srgbClr val="000000"/>
                          </a:solidFill>
                          <a:effectLst/>
                          <a:highlight>
                            <a:srgbClr val="FFFFCC"/>
                          </a:highlight>
                          <a:latin typeface="Aptos Narrow" panose="020B0004020202020204" pitchFamily="34" charset="0"/>
                        </a:rPr>
                        <a:t>2b. Identify clusters with competitive advantage/and contracting clusters.</a:t>
                      </a:r>
                    </a:p>
                  </a:txBody>
                  <a:tcPr marL="11850" marR="11850" marT="11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2796409703"/>
                  </a:ext>
                </a:extLst>
              </a:tr>
              <a:tr h="906500">
                <a:tc vMerge="1">
                  <a:txBody>
                    <a:bodyPr/>
                    <a:lstStyle/>
                    <a:p>
                      <a:endParaRPr lang="en-US"/>
                    </a:p>
                  </a:txBody>
                  <a:tcPr/>
                </a:tc>
                <a:tc vMerge="1">
                  <a:txBody>
                    <a:bodyPr/>
                    <a:lstStyle/>
                    <a:p>
                      <a:endParaRPr lang="en-US"/>
                    </a:p>
                  </a:txBody>
                  <a:tcPr/>
                </a:tc>
                <a:tc>
                  <a:txBody>
                    <a:bodyPr/>
                    <a:lstStyle/>
                    <a:p>
                      <a:pPr algn="l" fontAlgn="b"/>
                      <a:r>
                        <a:rPr lang="en-US" sz="2000" b="0" i="0" u="none" strike="noStrike" dirty="0">
                          <a:solidFill>
                            <a:srgbClr val="000000"/>
                          </a:solidFill>
                          <a:effectLst/>
                          <a:highlight>
                            <a:srgbClr val="FFFFCC"/>
                          </a:highlight>
                          <a:latin typeface="Aptos Narrow" panose="020B0004020202020204" pitchFamily="34" charset="0"/>
                        </a:rPr>
                        <a:t>2c. Calculate LQ of suppliers and associated institutions of major clusters. </a:t>
                      </a:r>
                    </a:p>
                  </a:txBody>
                  <a:tcPr marL="11850" marR="11850" marT="118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4188150733"/>
                  </a:ext>
                </a:extLst>
              </a:tr>
            </a:tbl>
          </a:graphicData>
        </a:graphic>
      </p:graphicFrame>
    </p:spTree>
    <p:extLst>
      <p:ext uri="{BB962C8B-B14F-4D97-AF65-F5344CB8AC3E}">
        <p14:creationId xmlns:p14="http://schemas.microsoft.com/office/powerpoint/2010/main" val="3927407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b="1" dirty="0">
                <a:ln>
                  <a:noFill/>
                </a:ln>
                <a:solidFill>
                  <a:schemeClr val="bg1"/>
                </a:solidFill>
                <a:effectLst>
                  <a:outerShdw blurRad="38100" dist="25400" dir="5400000" algn="ctr">
                    <a:srgbClr val="6E747A">
                      <a:alpha val="43000"/>
                    </a:srgbClr>
                  </a:outerShdw>
                </a:effectLst>
                <a:ea typeface="Calibri" panose="020F0502020204030204" pitchFamily="34" charset="0"/>
              </a:rPr>
              <a:t>SUPPORT DEVELOPMENT OF THE DIVERSE ECONOMY</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33</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graphicFrame>
        <p:nvGraphicFramePr>
          <p:cNvPr id="7" name="Table 6">
            <a:extLst>
              <a:ext uri="{FF2B5EF4-FFF2-40B4-BE49-F238E27FC236}">
                <a16:creationId xmlns:a16="http://schemas.microsoft.com/office/drawing/2014/main" id="{A452303A-EE6F-A113-25C7-4BED05E00C2E}"/>
              </a:ext>
            </a:extLst>
          </p:cNvPr>
          <p:cNvGraphicFramePr>
            <a:graphicFrameLocks noGrp="1"/>
          </p:cNvGraphicFramePr>
          <p:nvPr>
            <p:extLst>
              <p:ext uri="{D42A27DB-BD31-4B8C-83A1-F6EECF244321}">
                <p14:modId xmlns:p14="http://schemas.microsoft.com/office/powerpoint/2010/main" val="135173956"/>
              </p:ext>
            </p:extLst>
          </p:nvPr>
        </p:nvGraphicFramePr>
        <p:xfrm>
          <a:off x="987181" y="1730827"/>
          <a:ext cx="10180427" cy="3383280"/>
        </p:xfrm>
        <a:graphic>
          <a:graphicData uri="http://schemas.openxmlformats.org/drawingml/2006/table">
            <a:tbl>
              <a:tblPr/>
              <a:tblGrid>
                <a:gridCol w="3364594">
                  <a:extLst>
                    <a:ext uri="{9D8B030D-6E8A-4147-A177-3AD203B41FA5}">
                      <a16:colId xmlns:a16="http://schemas.microsoft.com/office/drawing/2014/main" val="2699334817"/>
                    </a:ext>
                  </a:extLst>
                </a:gridCol>
                <a:gridCol w="3451239">
                  <a:extLst>
                    <a:ext uri="{9D8B030D-6E8A-4147-A177-3AD203B41FA5}">
                      <a16:colId xmlns:a16="http://schemas.microsoft.com/office/drawing/2014/main" val="2923513305"/>
                    </a:ext>
                  </a:extLst>
                </a:gridCol>
                <a:gridCol w="3364594">
                  <a:extLst>
                    <a:ext uri="{9D8B030D-6E8A-4147-A177-3AD203B41FA5}">
                      <a16:colId xmlns:a16="http://schemas.microsoft.com/office/drawing/2014/main" val="3369208298"/>
                    </a:ext>
                  </a:extLst>
                </a:gridCol>
              </a:tblGrid>
              <a:tr h="287404">
                <a:tc>
                  <a:txBody>
                    <a:bodyPr/>
                    <a:lstStyle/>
                    <a:p>
                      <a:pPr algn="ctr" fontAlgn="ctr"/>
                      <a:r>
                        <a:rPr lang="en-US" sz="1800" b="1" i="0" u="none" strike="noStrike">
                          <a:solidFill>
                            <a:srgbClr val="000000"/>
                          </a:solidFill>
                          <a:effectLst/>
                          <a:highlight>
                            <a:srgbClr val="CAEDFB"/>
                          </a:highlight>
                          <a:latin typeface="Aptos Narrow" panose="020B0004020202020204" pitchFamily="34" charset="0"/>
                        </a:rPr>
                        <a:t>Mission:</a:t>
                      </a:r>
                    </a:p>
                  </a:txBody>
                  <a:tcPr marL="10928" marR="10928" marT="1092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800" b="1" i="0" u="none" strike="noStrike">
                          <a:solidFill>
                            <a:srgbClr val="000000"/>
                          </a:solidFill>
                          <a:effectLst/>
                          <a:highlight>
                            <a:srgbClr val="CAEDFB"/>
                          </a:highlight>
                          <a:latin typeface="Aptos Narrow" panose="020B0004020202020204" pitchFamily="34" charset="0"/>
                        </a:rPr>
                        <a:t>Goal</a:t>
                      </a:r>
                    </a:p>
                  </a:txBody>
                  <a:tcPr marL="10928" marR="10928" marT="109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r>
                        <a:rPr lang="en-US" sz="1800" b="1" i="0" u="none" strike="noStrike">
                          <a:solidFill>
                            <a:srgbClr val="000000"/>
                          </a:solidFill>
                          <a:effectLst/>
                          <a:highlight>
                            <a:srgbClr val="CAEDFB"/>
                          </a:highlight>
                          <a:latin typeface="Aptos Narrow" panose="020B0004020202020204" pitchFamily="34" charset="0"/>
                        </a:rPr>
                        <a:t>Proposed Metrics:</a:t>
                      </a:r>
                    </a:p>
                  </a:txBody>
                  <a:tcPr marL="10928" marR="10928" marT="1092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extLst>
                  <a:ext uri="{0D108BD9-81ED-4DB2-BD59-A6C34878D82A}">
                    <a16:rowId xmlns:a16="http://schemas.microsoft.com/office/drawing/2014/main" val="3527990204"/>
                  </a:ext>
                </a:extLst>
              </a:tr>
              <a:tr h="840356">
                <a:tc rowSpan="4">
                  <a:txBody>
                    <a:bodyPr/>
                    <a:lstStyle/>
                    <a:p>
                      <a:pPr algn="ctr" fontAlgn="ctr"/>
                      <a:r>
                        <a:rPr lang="en-US" sz="1800" b="1" i="0" u="none" strike="noStrike">
                          <a:solidFill>
                            <a:srgbClr val="000000"/>
                          </a:solidFill>
                          <a:effectLst/>
                          <a:highlight>
                            <a:srgbClr val="FFFFCC"/>
                          </a:highlight>
                          <a:latin typeface="Aptos Narrow" panose="020B0004020202020204" pitchFamily="34" charset="0"/>
                        </a:rPr>
                        <a:t>Support Development of the Diverse Economy</a:t>
                      </a:r>
                    </a:p>
                  </a:txBody>
                  <a:tcPr marL="92159" marR="92159" marT="46079" marB="46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rowSpan="5">
                  <a:txBody>
                    <a:bodyPr/>
                    <a:lstStyle/>
                    <a:p>
                      <a:pPr algn="l" fontAlgn="ctr"/>
                      <a:r>
                        <a:rPr lang="en-US" sz="1800" b="0" i="0" u="none" strike="noStrike">
                          <a:solidFill>
                            <a:srgbClr val="000000"/>
                          </a:solidFill>
                          <a:effectLst/>
                          <a:highlight>
                            <a:srgbClr val="FFFFCC"/>
                          </a:highlight>
                          <a:latin typeface="Aptos Narrow" panose="020B0004020202020204" pitchFamily="34" charset="0"/>
                        </a:rPr>
                        <a:t>3. Promote equitable growth</a:t>
                      </a:r>
                    </a:p>
                  </a:txBody>
                  <a:tcPr marL="92159" marR="92159" marT="46079" marB="4607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
                      <a:r>
                        <a:rPr lang="en-US" sz="1800" b="0" i="0" u="none" strike="noStrike">
                          <a:solidFill>
                            <a:srgbClr val="000000"/>
                          </a:solidFill>
                          <a:effectLst/>
                          <a:highlight>
                            <a:srgbClr val="FFFFCC"/>
                          </a:highlight>
                          <a:latin typeface="Aptos Narrow" panose="020B0004020202020204" pitchFamily="34" charset="0"/>
                        </a:rPr>
                        <a:t>3a: Measure the outreach efforts of the Lake County Chamber of Commerce.</a:t>
                      </a:r>
                    </a:p>
                  </a:txBody>
                  <a:tcPr marL="10928" marR="10928" marT="109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1162622849"/>
                  </a:ext>
                </a:extLst>
              </a:tr>
              <a:tr h="287404">
                <a:tc vMerge="1">
                  <a:txBody>
                    <a:bodyPr/>
                    <a:lstStyle/>
                    <a:p>
                      <a:endParaRPr lang="en-US"/>
                    </a:p>
                  </a:txBody>
                  <a:tcPr/>
                </a:tc>
                <a:tc vMerge="1">
                  <a:txBody>
                    <a:bodyPr/>
                    <a:lstStyle/>
                    <a:p>
                      <a:endParaRPr lang="en-US"/>
                    </a:p>
                  </a:txBody>
                  <a:tcPr/>
                </a:tc>
                <a:tc>
                  <a:txBody>
                    <a:bodyPr/>
                    <a:lstStyle/>
                    <a:p>
                      <a:pPr algn="l" fontAlgn="b"/>
                      <a:r>
                        <a:rPr lang="en-US" sz="1800" b="0" i="0" u="none" strike="noStrike">
                          <a:solidFill>
                            <a:srgbClr val="000000"/>
                          </a:solidFill>
                          <a:effectLst/>
                          <a:highlight>
                            <a:srgbClr val="FFFFCC"/>
                          </a:highlight>
                          <a:latin typeface="Aptos Narrow" panose="020B0004020202020204" pitchFamily="34" charset="0"/>
                        </a:rPr>
                        <a:t> </a:t>
                      </a:r>
                    </a:p>
                  </a:txBody>
                  <a:tcPr marL="10928" marR="10928" marT="109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119154893"/>
                  </a:ext>
                </a:extLst>
              </a:tr>
              <a:tr h="563880">
                <a:tc vMerge="1">
                  <a:txBody>
                    <a:bodyPr/>
                    <a:lstStyle/>
                    <a:p>
                      <a:endParaRPr lang="en-US"/>
                    </a:p>
                  </a:txBody>
                  <a:tcPr/>
                </a:tc>
                <a:tc vMerge="1">
                  <a:txBody>
                    <a:bodyPr/>
                    <a:lstStyle/>
                    <a:p>
                      <a:endParaRPr lang="en-US"/>
                    </a:p>
                  </a:txBody>
                  <a:tcPr/>
                </a:tc>
                <a:tc>
                  <a:txBody>
                    <a:bodyPr/>
                    <a:lstStyle/>
                    <a:p>
                      <a:pPr algn="l" fontAlgn="b"/>
                      <a:r>
                        <a:rPr lang="en-US" sz="1800" b="0" i="0" u="none" strike="noStrike">
                          <a:solidFill>
                            <a:srgbClr val="000000"/>
                          </a:solidFill>
                          <a:effectLst/>
                          <a:highlight>
                            <a:srgbClr val="FFFFCC"/>
                          </a:highlight>
                          <a:latin typeface="Aptos Narrow" panose="020B0004020202020204" pitchFamily="34" charset="0"/>
                        </a:rPr>
                        <a:t>3b: Measure outreach efforts of the Tech Hub.</a:t>
                      </a:r>
                    </a:p>
                  </a:txBody>
                  <a:tcPr marL="10928" marR="10928" marT="109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3370710636"/>
                  </a:ext>
                </a:extLst>
              </a:tr>
              <a:tr h="287404">
                <a:tc vMerge="1">
                  <a:txBody>
                    <a:bodyPr/>
                    <a:lstStyle/>
                    <a:p>
                      <a:endParaRPr lang="en-US"/>
                    </a:p>
                  </a:txBody>
                  <a:tcPr/>
                </a:tc>
                <a:tc vMerge="1">
                  <a:txBody>
                    <a:bodyPr/>
                    <a:lstStyle/>
                    <a:p>
                      <a:endParaRPr lang="en-US"/>
                    </a:p>
                  </a:txBody>
                  <a:tcPr/>
                </a:tc>
                <a:tc>
                  <a:txBody>
                    <a:bodyPr/>
                    <a:lstStyle/>
                    <a:p>
                      <a:pPr algn="l" fontAlgn="b"/>
                      <a:r>
                        <a:rPr lang="en-US" sz="1800" b="0" i="0" u="none" strike="noStrike">
                          <a:solidFill>
                            <a:srgbClr val="000000"/>
                          </a:solidFill>
                          <a:effectLst/>
                          <a:highlight>
                            <a:srgbClr val="FFFFCC"/>
                          </a:highlight>
                          <a:latin typeface="Aptos Narrow" panose="020B0004020202020204" pitchFamily="34" charset="0"/>
                        </a:rPr>
                        <a:t> </a:t>
                      </a:r>
                    </a:p>
                  </a:txBody>
                  <a:tcPr marL="10928" marR="10928" marT="109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CC"/>
                    </a:solidFill>
                  </a:tcPr>
                </a:tc>
                <a:extLst>
                  <a:ext uri="{0D108BD9-81ED-4DB2-BD59-A6C34878D82A}">
                    <a16:rowId xmlns:a16="http://schemas.microsoft.com/office/drawing/2014/main" val="3657878375"/>
                  </a:ext>
                </a:extLst>
              </a:tr>
              <a:tr h="1116832">
                <a:tc>
                  <a:txBody>
                    <a:bodyPr/>
                    <a:lstStyle/>
                    <a:p>
                      <a:pPr algn="ctr" fontAlgn="ctr"/>
                      <a:r>
                        <a:rPr lang="en-US" sz="1800" b="1" i="0" u="none" strike="noStrike">
                          <a:solidFill>
                            <a:srgbClr val="000000"/>
                          </a:solidFill>
                          <a:effectLst/>
                          <a:highlight>
                            <a:srgbClr val="FFFFCC"/>
                          </a:highlight>
                          <a:latin typeface="Aptos Narrow" panose="020B0004020202020204" pitchFamily="34" charset="0"/>
                        </a:rPr>
                        <a:t> </a:t>
                      </a:r>
                    </a:p>
                  </a:txBody>
                  <a:tcPr marL="10928" marR="10928" marT="109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vMerge="1">
                  <a:txBody>
                    <a:bodyPr/>
                    <a:lstStyle/>
                    <a:p>
                      <a:endParaRPr lang="en-US"/>
                    </a:p>
                  </a:txBody>
                  <a:tcPr/>
                </a:tc>
                <a:tc>
                  <a:txBody>
                    <a:bodyPr/>
                    <a:lstStyle/>
                    <a:p>
                      <a:pPr algn="l" fontAlgn="b"/>
                      <a:r>
                        <a:rPr lang="en-US" sz="1800" b="0" i="0" u="none" strike="noStrike" dirty="0">
                          <a:solidFill>
                            <a:srgbClr val="000000"/>
                          </a:solidFill>
                          <a:effectLst/>
                          <a:highlight>
                            <a:srgbClr val="FFFFCC"/>
                          </a:highlight>
                          <a:latin typeface="Aptos Narrow" panose="020B0004020202020204" pitchFamily="34" charset="0"/>
                        </a:rPr>
                        <a:t>3c: Measure outreach and success of businesses supported by programs through the College of Lake County.</a:t>
                      </a:r>
                    </a:p>
                  </a:txBody>
                  <a:tcPr marL="10928" marR="10928" marT="1092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782471688"/>
                  </a:ext>
                </a:extLst>
              </a:tr>
            </a:tbl>
          </a:graphicData>
        </a:graphic>
      </p:graphicFrame>
    </p:spTree>
    <p:extLst>
      <p:ext uri="{BB962C8B-B14F-4D97-AF65-F5344CB8AC3E}">
        <p14:creationId xmlns:p14="http://schemas.microsoft.com/office/powerpoint/2010/main" val="3941530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large warehouse with pallets&#10;&#10;Description automatically generated">
            <a:extLst>
              <a:ext uri="{FF2B5EF4-FFF2-40B4-BE49-F238E27FC236}">
                <a16:creationId xmlns:a16="http://schemas.microsoft.com/office/drawing/2014/main" id="{0B1228D2-AF3F-6C6B-F507-2A7239037373}"/>
              </a:ext>
            </a:extLst>
          </p:cNvPr>
          <p:cNvPicPr>
            <a:picLocks noChangeAspect="1"/>
          </p:cNvPicPr>
          <p:nvPr/>
        </p:nvPicPr>
        <p:blipFill rotWithShape="1">
          <a:blip r:embed="rId3">
            <a:alphaModFix amt="30000"/>
            <a:extLst>
              <a:ext uri="{BEBA8EAE-BF5A-486C-A8C5-ECC9F3942E4B}">
                <a14:imgProps xmlns:a14="http://schemas.microsoft.com/office/drawing/2010/main">
                  <a14:imgLayer r:embed="rId4">
                    <a14:imgEffect>
                      <a14:colorTemperature colorTemp="4400"/>
                    </a14:imgEffect>
                  </a14:imgLayer>
                </a14:imgProps>
              </a:ext>
            </a:extLst>
          </a:blip>
          <a:srcRect b="8537"/>
          <a:stretch/>
        </p:blipFill>
        <p:spPr>
          <a:xfrm>
            <a:off x="-974035" y="-586409"/>
            <a:ext cx="12221619" cy="6858000"/>
          </a:xfrm>
          <a:prstGeom prst="rect">
            <a:avLst/>
          </a:prstGeom>
        </p:spPr>
      </p:pic>
      <p:sp>
        <p:nvSpPr>
          <p:cNvPr id="2" name="Title 1">
            <a:extLst>
              <a:ext uri="{FF2B5EF4-FFF2-40B4-BE49-F238E27FC236}">
                <a16:creationId xmlns:a16="http://schemas.microsoft.com/office/drawing/2014/main" id="{0D9AEB5D-C504-369F-0181-B40549076849}"/>
              </a:ext>
            </a:extLst>
          </p:cNvPr>
          <p:cNvSpPr>
            <a:spLocks noGrp="1"/>
          </p:cNvSpPr>
          <p:nvPr>
            <p:ph type="title"/>
          </p:nvPr>
        </p:nvSpPr>
        <p:spPr/>
        <p:txBody>
          <a:bodyPr/>
          <a:lstStyle/>
          <a:p>
            <a:r>
              <a:rPr lang="en-US" dirty="0">
                <a:solidFill>
                  <a:schemeClr val="tx1"/>
                </a:solidFill>
              </a:rPr>
              <a:t>SUMMARY</a:t>
            </a:r>
          </a:p>
        </p:txBody>
      </p:sp>
      <p:sp>
        <p:nvSpPr>
          <p:cNvPr id="3" name="Content Placeholder 2">
            <a:extLst>
              <a:ext uri="{FF2B5EF4-FFF2-40B4-BE49-F238E27FC236}">
                <a16:creationId xmlns:a16="http://schemas.microsoft.com/office/drawing/2014/main" id="{7B09CBDF-8587-28A0-CAD5-7A42FF72228C}"/>
              </a:ext>
            </a:extLst>
          </p:cNvPr>
          <p:cNvSpPr>
            <a:spLocks noGrp="1"/>
          </p:cNvSpPr>
          <p:nvPr>
            <p:ph idx="1"/>
          </p:nvPr>
        </p:nvSpPr>
        <p:spPr>
          <a:xfrm>
            <a:off x="1566898" y="1227875"/>
            <a:ext cx="8165592" cy="1755648"/>
          </a:xfrm>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00" cap="none" spc="0" normalizeH="0" baseline="0" noProof="0" dirty="0">
                <a:ln>
                  <a:noFill/>
                </a:ln>
                <a:solidFill>
                  <a:schemeClr val="tx1"/>
                </a:solidFill>
                <a:effectLst>
                  <a:outerShdw blurRad="38100" dist="25400" dir="5400000" algn="ctr">
                    <a:srgbClr val="6E747A">
                      <a:alpha val="43000"/>
                    </a:srgbClr>
                  </a:outerShdw>
                </a:effectLst>
                <a:uLnTx/>
                <a:uFillTx/>
                <a:latin typeface="Avenir Next LT Pro"/>
                <a:ea typeface="Calibri" panose="020F0502020204030204" pitchFamily="34" charset="0"/>
                <a:cs typeface="Times New Roman" panose="02020603050405020304" pitchFamily="18" charset="0"/>
              </a:rPr>
              <a:t>Lake County has an ambitious Strategic Plan that was rooted in the strategy to strengthen Lake County’s position as an economic leader in the region. The committees and project-based tasks forces will drive innovative projects around Transportation, Population Growth, and Economic Development.</a:t>
            </a:r>
            <a:endParaRPr kumimoji="0" lang="en-US" sz="2800" b="0" i="0" u="none" strike="noStrike" kern="100" cap="none" spc="0" normalizeH="0" baseline="0" noProof="0" dirty="0">
              <a:ln>
                <a:noFill/>
              </a:ln>
              <a:solidFill>
                <a:schemeClr val="tx1"/>
              </a:solidFill>
              <a:effectLst/>
              <a:uLnTx/>
              <a:uFillTx/>
              <a:latin typeface="Avenir Next LT Pro"/>
              <a:ea typeface="Calibri" panose="020F0502020204030204" pitchFamily="34" charset="0"/>
              <a:cs typeface="Times New Roman" panose="02020603050405020304" pitchFamily="18" charset="0"/>
            </a:endParaRPr>
          </a:p>
        </p:txBody>
      </p:sp>
      <p:sp>
        <p:nvSpPr>
          <p:cNvPr id="8" name="Slide Number Placeholder 7">
            <a:extLst>
              <a:ext uri="{FF2B5EF4-FFF2-40B4-BE49-F238E27FC236}">
                <a16:creationId xmlns:a16="http://schemas.microsoft.com/office/drawing/2014/main" id="{9A841990-F92B-71BE-C206-FC1157F6592B}"/>
              </a:ext>
            </a:extLst>
          </p:cNvPr>
          <p:cNvSpPr>
            <a:spLocks noGrp="1"/>
          </p:cNvSpPr>
          <p:nvPr>
            <p:ph type="sldNum" sz="quarter" idx="12"/>
          </p:nvPr>
        </p:nvSpPr>
        <p:spPr/>
        <p:txBody>
          <a:bodyPr/>
          <a:lstStyle/>
          <a:p>
            <a:fld id="{84D792B7-0397-C047-AE12-1A03F7E3DC83}" type="slidenum">
              <a:rPr lang="en-US" smtClean="0">
                <a:solidFill>
                  <a:schemeClr val="tx1"/>
                </a:solidFill>
              </a:rPr>
              <a:t>34</a:t>
            </a:fld>
            <a:endParaRPr lang="en-US" dirty="0">
              <a:solidFill>
                <a:schemeClr val="tx1"/>
              </a:solidFill>
            </a:endParaRPr>
          </a:p>
        </p:txBody>
      </p:sp>
      <p:sp>
        <p:nvSpPr>
          <p:cNvPr id="7" name="Footer Placeholder 6">
            <a:extLst>
              <a:ext uri="{FF2B5EF4-FFF2-40B4-BE49-F238E27FC236}">
                <a16:creationId xmlns:a16="http://schemas.microsoft.com/office/drawing/2014/main" id="{55086353-5676-19E6-895A-6E5719BD8B35}"/>
              </a:ext>
            </a:extLst>
          </p:cNvPr>
          <p:cNvSpPr>
            <a:spLocks noGrp="1"/>
          </p:cNvSpPr>
          <p:nvPr>
            <p:ph type="ftr" sz="quarter" idx="11"/>
          </p:nvPr>
        </p:nvSpPr>
        <p:spPr>
          <a:xfrm>
            <a:off x="1566899" y="6517634"/>
            <a:ext cx="8890086" cy="274320"/>
          </a:xfrm>
        </p:spPr>
        <p:txBody>
          <a:bodyPr/>
          <a:lstStyle/>
          <a:p>
            <a:r>
              <a:rPr lang="en-US" dirty="0">
                <a:solidFill>
                  <a:schemeClr val="tx1"/>
                </a:solidFill>
              </a:rPr>
              <a:t>COMPREHENSIVE ECONOMIC DEVELOPMENT STRATEGY OF LAKE COUNTY, ILLINOIS</a:t>
            </a:r>
          </a:p>
        </p:txBody>
      </p:sp>
      <p:sp>
        <p:nvSpPr>
          <p:cNvPr id="6" name="Date Placeholder 5">
            <a:extLst>
              <a:ext uri="{FF2B5EF4-FFF2-40B4-BE49-F238E27FC236}">
                <a16:creationId xmlns:a16="http://schemas.microsoft.com/office/drawing/2014/main" id="{C7AC2FFE-50C5-9217-F17B-6F445151A7FD}"/>
              </a:ext>
            </a:extLst>
          </p:cNvPr>
          <p:cNvSpPr>
            <a:spLocks noGrp="1"/>
          </p:cNvSpPr>
          <p:nvPr>
            <p:ph type="dt" sz="half" idx="10"/>
          </p:nvPr>
        </p:nvSpPr>
        <p:spPr/>
        <p:txBody>
          <a:bodyPr/>
          <a:lstStyle/>
          <a:p>
            <a:r>
              <a:rPr lang="en-US" dirty="0">
                <a:solidFill>
                  <a:schemeClr val="tx1"/>
                </a:solidFill>
              </a:rPr>
              <a:t>2024</a:t>
            </a:r>
          </a:p>
        </p:txBody>
      </p:sp>
    </p:spTree>
    <p:extLst>
      <p:ext uri="{BB962C8B-B14F-4D97-AF65-F5344CB8AC3E}">
        <p14:creationId xmlns:p14="http://schemas.microsoft.com/office/powerpoint/2010/main" val="3553386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Placeholder 7" descr="A body of water with trees and a pink sky&#10;&#10;Description automatically generated">
            <a:extLst>
              <a:ext uri="{FF2B5EF4-FFF2-40B4-BE49-F238E27FC236}">
                <a16:creationId xmlns:a16="http://schemas.microsoft.com/office/drawing/2014/main" id="{5FA5A5A8-666C-C9A5-9994-C500CB1A1462}"/>
              </a:ext>
            </a:extLst>
          </p:cNvPr>
          <p:cNvPicPr>
            <a:picLocks noGrp="1" noChangeAspect="1"/>
          </p:cNvPicPr>
          <p:nvPr>
            <p:ph type="pic" sz="quarter" idx="10"/>
          </p:nvPr>
        </p:nvPicPr>
        <p:blipFill>
          <a:blip r:embed="rId3"/>
          <a:srcRect t="1200" r="-1" b="-1"/>
          <a:stretch/>
        </p:blipFill>
        <p:spPr>
          <a:xfrm>
            <a:off x="1289143" y="440217"/>
            <a:ext cx="9613711" cy="2327086"/>
          </a:xfrm>
          <a:noFill/>
        </p:spPr>
      </p:pic>
      <p:sp>
        <p:nvSpPr>
          <p:cNvPr id="3" name="Title 2">
            <a:extLst>
              <a:ext uri="{FF2B5EF4-FFF2-40B4-BE49-F238E27FC236}">
                <a16:creationId xmlns:a16="http://schemas.microsoft.com/office/drawing/2014/main" id="{47B1341B-74CE-99E1-8A79-DB717AB6EAEF}"/>
              </a:ext>
            </a:extLst>
          </p:cNvPr>
          <p:cNvSpPr>
            <a:spLocks noGrp="1"/>
          </p:cNvSpPr>
          <p:nvPr>
            <p:ph type="ctrTitle"/>
          </p:nvPr>
        </p:nvSpPr>
        <p:spPr>
          <a:xfrm>
            <a:off x="1142999" y="3236975"/>
            <a:ext cx="8112029" cy="2929355"/>
          </a:xfrm>
        </p:spPr>
        <p:txBody>
          <a:bodyPr anchor="b">
            <a:normAutofit/>
          </a:bodyPr>
          <a:lstStyle/>
          <a:p>
            <a:r>
              <a:rPr lang="en-US" sz="5400" dirty="0"/>
              <a:t>ACG CONSULTANTS</a:t>
            </a:r>
            <a:br>
              <a:rPr lang="en-US" sz="5400" dirty="0"/>
            </a:br>
            <a:r>
              <a:rPr lang="en-US" sz="2000" dirty="0"/>
              <a:t> </a:t>
            </a:r>
            <a:br>
              <a:rPr lang="en-US" sz="4100" dirty="0"/>
            </a:br>
            <a:r>
              <a:rPr lang="en-US" sz="3200" dirty="0"/>
              <a:t>AYISHA ABUBAKAR ATTAH</a:t>
            </a:r>
            <a:br>
              <a:rPr lang="en-US" sz="3200" dirty="0"/>
            </a:br>
            <a:br>
              <a:rPr lang="en-US" sz="1300" dirty="0"/>
            </a:br>
            <a:r>
              <a:rPr lang="en-US" sz="3200" dirty="0"/>
              <a:t>ANTHONY CARRARO</a:t>
            </a:r>
            <a:br>
              <a:rPr lang="en-US" sz="3200" dirty="0"/>
            </a:br>
            <a:br>
              <a:rPr lang="en-US" sz="1300" dirty="0"/>
            </a:br>
            <a:r>
              <a:rPr lang="en-US" sz="3200" dirty="0"/>
              <a:t>JAMES GREENWOOD</a:t>
            </a:r>
          </a:p>
        </p:txBody>
      </p:sp>
      <p:pic>
        <p:nvPicPr>
          <p:cNvPr id="10" name="Picture 9" descr="A logo of a university&#10;&#10;Description automatically generated">
            <a:extLst>
              <a:ext uri="{FF2B5EF4-FFF2-40B4-BE49-F238E27FC236}">
                <a16:creationId xmlns:a16="http://schemas.microsoft.com/office/drawing/2014/main" id="{A18A4663-B6FE-7302-95AE-29F13866989A}"/>
              </a:ext>
            </a:extLst>
          </p:cNvPr>
          <p:cNvPicPr>
            <a:picLocks noChangeAspect="1"/>
          </p:cNvPicPr>
          <p:nvPr/>
        </p:nvPicPr>
        <p:blipFill>
          <a:blip r:embed="rId4"/>
          <a:stretch>
            <a:fillRect/>
          </a:stretch>
        </p:blipFill>
        <p:spPr>
          <a:xfrm>
            <a:off x="9255029" y="4090698"/>
            <a:ext cx="1647825" cy="1314450"/>
          </a:xfrm>
          <a:prstGeom prst="rect">
            <a:avLst/>
          </a:prstGeom>
        </p:spPr>
      </p:pic>
      <p:cxnSp>
        <p:nvCxnSpPr>
          <p:cNvPr id="7" name="Straight Connector 6">
            <a:extLst>
              <a:ext uri="{FF2B5EF4-FFF2-40B4-BE49-F238E27FC236}">
                <a16:creationId xmlns:a16="http://schemas.microsoft.com/office/drawing/2014/main" id="{C23AC79C-3603-BFCD-E9B3-69A320FBBE2F}"/>
              </a:ext>
            </a:extLst>
          </p:cNvPr>
          <p:cNvCxnSpPr>
            <a:cxnSpLocks/>
          </p:cNvCxnSpPr>
          <p:nvPr/>
        </p:nvCxnSpPr>
        <p:spPr>
          <a:xfrm>
            <a:off x="6096000" y="6166338"/>
            <a:ext cx="427892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6">
            <a:extLst>
              <a:ext uri="{FF2B5EF4-FFF2-40B4-BE49-F238E27FC236}">
                <a16:creationId xmlns:a16="http://schemas.microsoft.com/office/drawing/2014/main" id="{8B56C054-DD05-CCCA-8F16-A03060EBB0BE}"/>
              </a:ext>
            </a:extLst>
          </p:cNvPr>
          <p:cNvSpPr txBox="1">
            <a:spLocks/>
          </p:cNvSpPr>
          <p:nvPr/>
        </p:nvSpPr>
        <p:spPr>
          <a:xfrm>
            <a:off x="1386253" y="6300943"/>
            <a:ext cx="9419493" cy="23367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Tree>
    <p:extLst>
      <p:ext uri="{BB962C8B-B14F-4D97-AF65-F5344CB8AC3E}">
        <p14:creationId xmlns:p14="http://schemas.microsoft.com/office/powerpoint/2010/main" val="843638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45FD07-F310-A85B-DF0B-2FAEB871A3FF}"/>
              </a:ext>
            </a:extLst>
          </p:cNvPr>
          <p:cNvSpPr>
            <a:spLocks noGrp="1"/>
          </p:cNvSpPr>
          <p:nvPr>
            <p:ph type="dt" sz="half" idx="10"/>
          </p:nvPr>
        </p:nvSpPr>
        <p:spPr/>
        <p:txBody>
          <a:bodyPr/>
          <a:lstStyle/>
          <a:p>
            <a:r>
              <a:rPr lang="en-US" dirty="0">
                <a:solidFill>
                  <a:schemeClr val="bg1"/>
                </a:solidFill>
              </a:rPr>
              <a:t>2024</a:t>
            </a:r>
          </a:p>
        </p:txBody>
      </p:sp>
      <p:sp>
        <p:nvSpPr>
          <p:cNvPr id="4" name="Slide Number Placeholder 3">
            <a:extLst>
              <a:ext uri="{FF2B5EF4-FFF2-40B4-BE49-F238E27FC236}">
                <a16:creationId xmlns:a16="http://schemas.microsoft.com/office/drawing/2014/main" id="{29F271B2-0304-2B9F-D4C5-243C5A087BF3}"/>
              </a:ext>
            </a:extLst>
          </p:cNvPr>
          <p:cNvSpPr>
            <a:spLocks noGrp="1"/>
          </p:cNvSpPr>
          <p:nvPr>
            <p:ph type="sldNum" sz="quarter" idx="12"/>
          </p:nvPr>
        </p:nvSpPr>
        <p:spPr/>
        <p:txBody>
          <a:bodyPr/>
          <a:lstStyle/>
          <a:p>
            <a:fld id="{84D792B7-0397-C047-AE12-1A03F7E3DC83}" type="slidenum">
              <a:rPr lang="en-US" smtClean="0">
                <a:solidFill>
                  <a:schemeClr val="bg1"/>
                </a:solidFill>
              </a:rPr>
              <a:t>36</a:t>
            </a:fld>
            <a:endParaRPr lang="en-US" dirty="0">
              <a:solidFill>
                <a:schemeClr val="bg1"/>
              </a:solidFill>
            </a:endParaRPr>
          </a:p>
        </p:txBody>
      </p:sp>
      <p:sp>
        <p:nvSpPr>
          <p:cNvPr id="9" name="TextBox 8">
            <a:extLst>
              <a:ext uri="{FF2B5EF4-FFF2-40B4-BE49-F238E27FC236}">
                <a16:creationId xmlns:a16="http://schemas.microsoft.com/office/drawing/2014/main" id="{0F1D2C04-1C42-A1DE-4693-F5445834F66A}"/>
              </a:ext>
            </a:extLst>
          </p:cNvPr>
          <p:cNvSpPr txBox="1"/>
          <p:nvPr/>
        </p:nvSpPr>
        <p:spPr>
          <a:xfrm>
            <a:off x="484094" y="412376"/>
            <a:ext cx="11259671" cy="5085559"/>
          </a:xfrm>
          <a:prstGeom prst="rect">
            <a:avLst/>
          </a:prstGeom>
          <a:noFill/>
        </p:spPr>
        <p:txBody>
          <a:bodyPr wrap="square" rtlCol="0">
            <a:spAutoFit/>
          </a:bodyPr>
          <a:lstStyle/>
          <a:p>
            <a:pPr marL="0" marR="0">
              <a:lnSpc>
                <a:spcPct val="107000"/>
              </a:lnSpc>
              <a:spcBef>
                <a:spcPts val="0"/>
              </a:spcBef>
              <a:spcAft>
                <a:spcPts val="800"/>
              </a:spcAft>
            </a:pPr>
            <a:r>
              <a:rPr lang="en-US" sz="1600" b="1" kern="100" dirty="0">
                <a:solidFill>
                  <a:schemeClr val="bg1"/>
                </a:solidFill>
                <a:effectLst/>
                <a:ea typeface="Calibri" panose="020F0502020204030204" pitchFamily="34" charset="0"/>
                <a:cs typeface="Times New Roman" panose="02020603050405020304" pitchFamily="18" charset="0"/>
              </a:rPr>
              <a:t>References</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indent="-457200">
              <a:lnSpc>
                <a:spcPct val="107000"/>
              </a:lnSpc>
              <a:spcBef>
                <a:spcPts val="1200"/>
              </a:spcBef>
              <a:spcAft>
                <a:spcPts val="1200"/>
              </a:spcAft>
            </a:pP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College of Lake County. (2024). “</a:t>
            </a:r>
            <a:r>
              <a:rPr lang="en-US" sz="1600" i="1"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Illinois Small Business Development Center</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a:t>
            </a:r>
            <a:r>
              <a:rPr lang="en-US" sz="1600" u="sng"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Illinois Small Business Development Center - College of Lake County (clcillinois.edu)</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a:t>
            </a:r>
          </a:p>
          <a:p>
            <a:pPr marL="457200" indent="-457200">
              <a:lnSpc>
                <a:spcPct val="107000"/>
              </a:lnSpc>
              <a:spcBef>
                <a:spcPts val="1200"/>
              </a:spcBef>
              <a:spcAft>
                <a:spcPts val="800"/>
              </a:spcAft>
            </a:pPr>
            <a:r>
              <a:rPr lang="en-US" sz="1600" kern="100" dirty="0">
                <a:solidFill>
                  <a:schemeClr val="bg1"/>
                </a:solidFill>
                <a:effectLst/>
                <a:ea typeface="Aptos" panose="020B0004020202020204" pitchFamily="34" charset="0"/>
                <a:cs typeface="Times New Roman" panose="02020603050405020304" pitchFamily="18" charset="0"/>
              </a:rPr>
              <a:t>FRED Economic Data. (2024) Civilian Labor Force in Lake County, IL. </a:t>
            </a:r>
            <a:r>
              <a:rPr lang="en-US" sz="1600" u="sng" kern="100" dirty="0">
                <a:solidFill>
                  <a:schemeClr val="bg1"/>
                </a:solidFill>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https://fred.stlouisfed.org/series/ILLAKE7LFN</a:t>
            </a:r>
            <a:endParaRPr lang="en-US" sz="1600" kern="100" dirty="0">
              <a:solidFill>
                <a:schemeClr val="bg1"/>
              </a:solidFill>
              <a:effectLst/>
              <a:ea typeface="Aptos" panose="020B0004020202020204" pitchFamily="34" charset="0"/>
              <a:cs typeface="Times New Roman" panose="02020603050405020304" pitchFamily="18" charset="0"/>
            </a:endParaRPr>
          </a:p>
          <a:p>
            <a:pPr marL="457200" marR="0" indent="-457200">
              <a:lnSpc>
                <a:spcPct val="107000"/>
              </a:lnSpc>
              <a:spcBef>
                <a:spcPts val="1200"/>
              </a:spcBef>
              <a:spcAft>
                <a:spcPts val="800"/>
              </a:spcAft>
            </a:pP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Illinois Economic Policy Institute. (2014). Highway construction costs: How does Illinois compare? </a:t>
            </a:r>
            <a:r>
              <a:rPr lang="en-US" sz="1600" u="sng"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https://illinoisepi.org/site/wp-content/themes/hollow/docs/infrastructure-investment/ILEPI-Economic-Commentary-Per-Lane-Mile1.pdf</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a:t>
            </a:r>
          </a:p>
          <a:p>
            <a:pPr marL="457200" indent="-457200">
              <a:lnSpc>
                <a:spcPct val="107000"/>
              </a:lnSpc>
              <a:spcBef>
                <a:spcPts val="1200"/>
              </a:spcBef>
              <a:spcAft>
                <a:spcPts val="800"/>
              </a:spcAft>
            </a:pPr>
            <a:r>
              <a:rPr lang="en-US" sz="1600" kern="100" dirty="0">
                <a:solidFill>
                  <a:schemeClr val="bg1"/>
                </a:solidFill>
                <a:effectLst/>
                <a:ea typeface="Times New Roman" panose="02020603050405020304" pitchFamily="18" charset="0"/>
                <a:cs typeface="Times New Roman" panose="02020603050405020304" pitchFamily="18" charset="0"/>
              </a:rPr>
              <a:t>Lake County, Illinois. (2024). Lake County State Park. https://www.visitlakecounty.org/ChainOLakesStatePark</a:t>
            </a:r>
            <a:endParaRPr lang="en-US" sz="1600" kern="100" dirty="0">
              <a:solidFill>
                <a:schemeClr val="bg1"/>
              </a:solidFill>
              <a:effectLst/>
              <a:ea typeface="Aptos" panose="020B0004020202020204" pitchFamily="34" charset="0"/>
              <a:cs typeface="Times New Roman" panose="02020603050405020304" pitchFamily="18" charset="0"/>
            </a:endParaRPr>
          </a:p>
          <a:p>
            <a:pPr marL="457200" marR="0" indent="-457200">
              <a:lnSpc>
                <a:spcPct val="107000"/>
              </a:lnSpc>
              <a:spcBef>
                <a:spcPts val="1200"/>
              </a:spcBef>
              <a:spcAft>
                <a:spcPts val="800"/>
              </a:spcAft>
            </a:pP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Lake County. (2023). </a:t>
            </a:r>
            <a:r>
              <a:rPr lang="en-US" sz="1600" i="1"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Lake County Strategic Plan</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a:t>
            </a:r>
            <a:r>
              <a:rPr lang="en-US" sz="1600" u="sng"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https://www.lakecountyil.gov/2516/Strategic-Plan</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indent="-457200">
              <a:lnSpc>
                <a:spcPct val="107000"/>
              </a:lnSpc>
              <a:spcBef>
                <a:spcPts val="1200"/>
              </a:spcBef>
              <a:spcAft>
                <a:spcPts val="800"/>
              </a:spcAft>
            </a:pP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Lake County Chamber of Commerce. (2024). </a:t>
            </a:r>
            <a:r>
              <a:rPr lang="en-US" sz="1600" i="1"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“Starting a Business.”</a:t>
            </a:r>
            <a:r>
              <a:rPr lang="en-US" sz="1600" kern="100" dirty="0">
                <a:solidFill>
                  <a:schemeClr val="bg1"/>
                </a:solidFill>
                <a:effectLst/>
                <a:ea typeface="Calibri" panose="020F0502020204030204" pitchFamily="34" charset="0"/>
                <a:cs typeface="Times New Roman" panose="02020603050405020304" pitchFamily="18" charset="0"/>
              </a:rPr>
              <a:t> </a:t>
            </a:r>
            <a:r>
              <a:rPr lang="en-US" sz="1600" i="1" u="sng"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Home - Lake County Chamber of Commerce - IL</a:t>
            </a:r>
            <a:r>
              <a:rPr lang="en-US" sz="1600" i="1"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indent="-457200">
              <a:lnSpc>
                <a:spcPct val="107000"/>
              </a:lnSpc>
              <a:spcBef>
                <a:spcPts val="1200"/>
              </a:spcBef>
              <a:spcAft>
                <a:spcPts val="800"/>
              </a:spcAft>
            </a:pP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Lake County Division of Transportation. (2022).</a:t>
            </a:r>
            <a:r>
              <a:rPr lang="en-US" sz="1600" i="1"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2023-2028 Proposed Transportation Improvement Program</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a:t>
            </a:r>
            <a:r>
              <a:rPr lang="en-US" sz="1600" u="sng"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https://experience.arcgis.com/experience/05dfbae79de64fa484d80d52eed175c8/page/Page-1/</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a:t>
            </a:r>
            <a:endParaRPr lang="en-US" sz="1600" kern="100" dirty="0">
              <a:solidFill>
                <a:schemeClr val="bg1"/>
              </a:solidFill>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41E4C5EC-DFE4-9B2B-AF02-41E0C4A7DDBD}"/>
              </a:ext>
            </a:extLst>
          </p:cNvPr>
          <p:cNvSpPr txBox="1"/>
          <p:nvPr/>
        </p:nvSpPr>
        <p:spPr>
          <a:xfrm>
            <a:off x="2943956" y="6517633"/>
            <a:ext cx="6304089" cy="274321"/>
          </a:xfrm>
          <a:prstGeom prst="rect">
            <a:avLst/>
          </a:prstGeom>
          <a:noFill/>
        </p:spPr>
        <p:txBody>
          <a:bodyPr wrap="square">
            <a:spAutoFit/>
          </a:bodyPr>
          <a:lstStyle/>
          <a:p>
            <a:pPr algn="ctr"/>
            <a:r>
              <a:rPr lang="en-US" sz="1200" dirty="0">
                <a:solidFill>
                  <a:schemeClr val="bg1"/>
                </a:solidFill>
              </a:rPr>
              <a:t>COMPREHENSIVE ECONOMIC DEVELOPMENT STRATEGY OF LAKE COUNTY, ILLINOIS</a:t>
            </a:r>
          </a:p>
        </p:txBody>
      </p:sp>
    </p:spTree>
    <p:extLst>
      <p:ext uri="{BB962C8B-B14F-4D97-AF65-F5344CB8AC3E}">
        <p14:creationId xmlns:p14="http://schemas.microsoft.com/office/powerpoint/2010/main" val="1411406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A4351-51BD-2FA5-9611-27402EA71315}"/>
              </a:ext>
            </a:extLst>
          </p:cNvPr>
          <p:cNvSpPr>
            <a:spLocks noGrp="1"/>
          </p:cNvSpPr>
          <p:nvPr>
            <p:ph type="dt" sz="half" idx="10"/>
          </p:nvPr>
        </p:nvSpPr>
        <p:spPr/>
        <p:txBody>
          <a:bodyPr/>
          <a:lstStyle/>
          <a:p>
            <a:r>
              <a:rPr lang="en-US" dirty="0">
                <a:solidFill>
                  <a:schemeClr val="bg1"/>
                </a:solidFill>
              </a:rPr>
              <a:t>2024</a:t>
            </a:r>
          </a:p>
        </p:txBody>
      </p:sp>
      <p:sp>
        <p:nvSpPr>
          <p:cNvPr id="4" name="Slide Number Placeholder 3">
            <a:extLst>
              <a:ext uri="{FF2B5EF4-FFF2-40B4-BE49-F238E27FC236}">
                <a16:creationId xmlns:a16="http://schemas.microsoft.com/office/drawing/2014/main" id="{F12938E0-E692-C73E-1EC7-792C1B4BE8AB}"/>
              </a:ext>
            </a:extLst>
          </p:cNvPr>
          <p:cNvSpPr>
            <a:spLocks noGrp="1"/>
          </p:cNvSpPr>
          <p:nvPr>
            <p:ph type="sldNum" sz="quarter" idx="12"/>
          </p:nvPr>
        </p:nvSpPr>
        <p:spPr/>
        <p:txBody>
          <a:bodyPr/>
          <a:lstStyle/>
          <a:p>
            <a:fld id="{84D792B7-0397-C047-AE12-1A03F7E3DC83}" type="slidenum">
              <a:rPr lang="en-US" smtClean="0">
                <a:solidFill>
                  <a:schemeClr val="bg1"/>
                </a:solidFill>
              </a:rPr>
              <a:t>37</a:t>
            </a:fld>
            <a:endParaRPr lang="en-US" dirty="0">
              <a:solidFill>
                <a:schemeClr val="bg1"/>
              </a:solidFill>
            </a:endParaRPr>
          </a:p>
        </p:txBody>
      </p:sp>
      <p:sp>
        <p:nvSpPr>
          <p:cNvPr id="5" name="TextBox 4">
            <a:extLst>
              <a:ext uri="{FF2B5EF4-FFF2-40B4-BE49-F238E27FC236}">
                <a16:creationId xmlns:a16="http://schemas.microsoft.com/office/drawing/2014/main" id="{8936A54D-CE73-B826-7A20-D2DCEE7E80A1}"/>
              </a:ext>
            </a:extLst>
          </p:cNvPr>
          <p:cNvSpPr txBox="1"/>
          <p:nvPr/>
        </p:nvSpPr>
        <p:spPr>
          <a:xfrm>
            <a:off x="484094" y="412376"/>
            <a:ext cx="11259671" cy="5383461"/>
          </a:xfrm>
          <a:prstGeom prst="rect">
            <a:avLst/>
          </a:prstGeom>
          <a:noFill/>
        </p:spPr>
        <p:txBody>
          <a:bodyPr wrap="square" rtlCol="0">
            <a:spAutoFit/>
          </a:bodyPr>
          <a:lstStyle/>
          <a:p>
            <a:pPr marL="0" marR="0">
              <a:lnSpc>
                <a:spcPct val="107000"/>
              </a:lnSpc>
              <a:spcBef>
                <a:spcPts val="1200"/>
              </a:spcBef>
              <a:spcAft>
                <a:spcPts val="800"/>
              </a:spcAft>
            </a:pPr>
            <a:r>
              <a:rPr lang="en-US" sz="1600" b="1" kern="100" dirty="0">
                <a:solidFill>
                  <a:schemeClr val="bg1"/>
                </a:solidFill>
                <a:effectLst/>
                <a:ea typeface="Calibri" panose="020F0502020204030204" pitchFamily="34" charset="0"/>
                <a:cs typeface="Times New Roman" panose="02020603050405020304" pitchFamily="18" charset="0"/>
              </a:rPr>
              <a:t>References</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indent="-457200">
              <a:lnSpc>
                <a:spcPct val="107000"/>
              </a:lnSpc>
              <a:spcBef>
                <a:spcPts val="1200"/>
              </a:spcBef>
              <a:spcAft>
                <a:spcPts val="800"/>
              </a:spcAft>
            </a:pPr>
            <a:r>
              <a:rPr lang="en-US" sz="1600" kern="0" dirty="0">
                <a:solidFill>
                  <a:schemeClr val="bg1"/>
                </a:solidFill>
                <a:effectLst/>
                <a:ea typeface="Aptos" panose="020B0004020202020204" pitchFamily="34" charset="0"/>
              </a:rPr>
              <a:t>Lake County Forest Preserves. (2024). Preserves &amp; Trails. </a:t>
            </a:r>
            <a:r>
              <a:rPr lang="en-US" sz="1600" u="sng" kern="0" dirty="0">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https://www.lcfpd.org/</a:t>
            </a:r>
            <a:endParaRPr lang="en-US" sz="1600" kern="0" dirty="0">
              <a:solidFill>
                <a:schemeClr val="bg1"/>
              </a:solidFill>
              <a:effectLst/>
              <a:ea typeface="Aptos" panose="020B0004020202020204" pitchFamily="34" charset="0"/>
              <a:cs typeface="Times New Roman" panose="02020603050405020304" pitchFamily="18" charset="0"/>
            </a:endParaRPr>
          </a:p>
          <a:p>
            <a:pPr marL="457200" marR="0" indent="-457200">
              <a:lnSpc>
                <a:spcPct val="107000"/>
              </a:lnSpc>
              <a:spcBef>
                <a:spcPts val="1200"/>
              </a:spcBef>
              <a:spcAft>
                <a:spcPts val="800"/>
              </a:spcAft>
            </a:pPr>
            <a:r>
              <a:rPr lang="en-US" sz="1600" kern="0" dirty="0">
                <a:solidFill>
                  <a:schemeClr val="bg1"/>
                </a:solidFill>
                <a:effectLst/>
                <a:ea typeface="Aptos" panose="020B0004020202020204" pitchFamily="34" charset="0"/>
                <a:cs typeface="Times New Roman" panose="02020603050405020304" pitchFamily="18" charset="0"/>
              </a:rPr>
              <a:t>Lake County Partners. (2022). "Comprehensive Economic Development Strategy: Lake County, Illinois."</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indent="-457200">
              <a:lnSpc>
                <a:spcPct val="107000"/>
              </a:lnSpc>
              <a:spcBef>
                <a:spcPts val="1200"/>
              </a:spcBef>
              <a:spcAft>
                <a:spcPts val="0"/>
              </a:spcAft>
            </a:pPr>
            <a:r>
              <a:rPr lang="en-US" sz="1600" kern="0" dirty="0">
                <a:solidFill>
                  <a:schemeClr val="bg1"/>
                </a:solidFill>
                <a:effectLst/>
                <a:ea typeface="Times New Roman" panose="02020603050405020304" pitchFamily="18" charset="0"/>
                <a:cs typeface="Times New Roman" panose="02020603050405020304" pitchFamily="18" charset="0"/>
              </a:rPr>
              <a:t>Lake County Planning, Building &amp; Development. (2024). </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a:lnSpc>
                <a:spcPct val="107000"/>
              </a:lnSpc>
              <a:spcBef>
                <a:spcPts val="1200"/>
              </a:spcBef>
              <a:spcAft>
                <a:spcPts val="0"/>
              </a:spcAft>
            </a:pPr>
            <a:r>
              <a:rPr lang="en-US" sz="1600" kern="0" dirty="0">
                <a:solidFill>
                  <a:schemeClr val="bg1"/>
                </a:solidFill>
                <a:effectLst/>
                <a:ea typeface="Times New Roman" panose="02020603050405020304" pitchFamily="18" charset="0"/>
                <a:cs typeface="Times New Roman" panose="02020603050405020304" pitchFamily="18" charset="0"/>
              </a:rPr>
              <a:t>“Lake County Regional Framework Plan INTERCONNECTIONS Overview Summary-June 2005.” </a:t>
            </a:r>
            <a:r>
              <a:rPr lang="en-US" sz="1600" i="1" kern="0" dirty="0">
                <a:solidFill>
                  <a:schemeClr val="bg1"/>
                </a:solidFill>
                <a:effectLst/>
                <a:ea typeface="Times New Roman" panose="02020603050405020304" pitchFamily="18" charset="0"/>
                <a:cs typeface="Times New Roman" panose="02020603050405020304" pitchFamily="18" charset="0"/>
              </a:rPr>
              <a:t>Lake County Regional Framework Plan</a:t>
            </a:r>
            <a:r>
              <a:rPr lang="en-US" sz="1600" kern="0" dirty="0">
                <a:solidFill>
                  <a:schemeClr val="bg1"/>
                </a:solidFill>
                <a:effectLst/>
                <a:ea typeface="Times New Roman" panose="02020603050405020304" pitchFamily="18" charset="0"/>
                <a:cs typeface="Times New Roman" panose="02020603050405020304" pitchFamily="18" charset="0"/>
              </a:rPr>
              <a:t>, 2005. </a:t>
            </a:r>
            <a:r>
              <a:rPr lang="en-US" sz="1600" u="sng" kern="0" dirty="0">
                <a:solidFill>
                  <a:schemeClr val="bg1"/>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https://www.lakecountyil.gov/1974/Framework-Plan</a:t>
            </a:r>
            <a:r>
              <a:rPr lang="en-US" sz="1600" kern="100" dirty="0">
                <a:solidFill>
                  <a:schemeClr val="bg1"/>
                </a:solidFill>
                <a:effectLst/>
                <a:ea typeface="Aptos" panose="020B0004020202020204" pitchFamily="34" charset="0"/>
                <a:cs typeface="Times New Roman" panose="02020603050405020304" pitchFamily="18" charset="0"/>
              </a:rPr>
              <a:t> </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indent="-457200">
              <a:lnSpc>
                <a:spcPct val="107000"/>
              </a:lnSpc>
              <a:spcBef>
                <a:spcPts val="1200"/>
              </a:spcBef>
              <a:spcAft>
                <a:spcPts val="800"/>
              </a:spcAft>
            </a:pPr>
            <a:r>
              <a:rPr lang="en-US" sz="1600" kern="100" dirty="0">
                <a:solidFill>
                  <a:schemeClr val="bg1"/>
                </a:solidFill>
                <a:effectLst/>
                <a:ea typeface="Aptos" panose="020B0004020202020204" pitchFamily="34" charset="0"/>
                <a:cs typeface="Times New Roman" panose="02020603050405020304" pitchFamily="18" charset="0"/>
              </a:rPr>
              <a:t>“Lake County Regional Framework Plan INTERCONNECTIONS Overview Summary-June 2005.” </a:t>
            </a:r>
            <a:r>
              <a:rPr lang="en-US" sz="1600" i="1" kern="100" dirty="0">
                <a:solidFill>
                  <a:schemeClr val="bg1"/>
                </a:solidFill>
                <a:effectLst/>
                <a:ea typeface="Aptos" panose="020B0004020202020204" pitchFamily="34" charset="0"/>
                <a:cs typeface="Times New Roman" panose="02020603050405020304" pitchFamily="18" charset="0"/>
              </a:rPr>
              <a:t>Lake County Regional Framework Plan</a:t>
            </a:r>
            <a:r>
              <a:rPr lang="en-US" sz="1600" kern="100" dirty="0">
                <a:solidFill>
                  <a:schemeClr val="bg1"/>
                </a:solidFill>
                <a:effectLst/>
                <a:ea typeface="Aptos" panose="020B0004020202020204" pitchFamily="34" charset="0"/>
                <a:cs typeface="Times New Roman" panose="02020603050405020304" pitchFamily="18" charset="0"/>
              </a:rPr>
              <a:t>, 2005.</a:t>
            </a:r>
          </a:p>
          <a:p>
            <a:pPr marL="457200" marR="0" indent="-457200">
              <a:lnSpc>
                <a:spcPct val="107000"/>
              </a:lnSpc>
              <a:spcBef>
                <a:spcPts val="1200"/>
              </a:spcBef>
              <a:spcAft>
                <a:spcPts val="800"/>
              </a:spcAft>
            </a:pPr>
            <a:r>
              <a:rPr lang="en-US" sz="1600" kern="100" dirty="0">
                <a:solidFill>
                  <a:schemeClr val="bg1"/>
                </a:solidFill>
                <a:effectLst/>
                <a:ea typeface="Aptos" panose="020B0004020202020204" pitchFamily="34" charset="0"/>
                <a:cs typeface="Times New Roman" panose="02020603050405020304" pitchFamily="18" charset="0"/>
              </a:rPr>
              <a:t>Lake County Tech Hub. (2024). </a:t>
            </a:r>
            <a:r>
              <a:rPr lang="en-US" sz="1600" i="1" kern="100" dirty="0">
                <a:solidFill>
                  <a:schemeClr val="bg1"/>
                </a:solidFill>
                <a:effectLst/>
                <a:ea typeface="Aptos" panose="020B0004020202020204" pitchFamily="34" charset="0"/>
                <a:cs typeface="Times New Roman" panose="02020603050405020304" pitchFamily="18" charset="0"/>
              </a:rPr>
              <a:t>“Smart Start”</a:t>
            </a:r>
            <a:r>
              <a:rPr lang="en-US" sz="1600" kern="100" dirty="0">
                <a:solidFill>
                  <a:schemeClr val="bg1"/>
                </a:solidFill>
                <a:effectLst/>
                <a:ea typeface="Aptos" panose="020B0004020202020204" pitchFamily="34" charset="0"/>
                <a:cs typeface="Times New Roman" panose="02020603050405020304" pitchFamily="18" charset="0"/>
              </a:rPr>
              <a:t>. </a:t>
            </a:r>
            <a:r>
              <a:rPr lang="en-US" sz="1600" u="sng" kern="100" dirty="0">
                <a:solidFill>
                  <a:schemeClr val="bg1"/>
                </a:solidFill>
                <a:effectLs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The Hub – Helping Understand Business (thehublc.org)</a:t>
            </a:r>
            <a:r>
              <a:rPr lang="en-US" sz="1600" kern="100" dirty="0">
                <a:solidFill>
                  <a:schemeClr val="bg1"/>
                </a:solidFill>
                <a:effectLst/>
                <a:ea typeface="Aptos" panose="020B0004020202020204" pitchFamily="34" charset="0"/>
                <a:cs typeface="Times New Roman" panose="02020603050405020304" pitchFamily="18" charset="0"/>
              </a:rPr>
              <a:t>.</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indent="-457200">
              <a:lnSpc>
                <a:spcPct val="107000"/>
              </a:lnSpc>
              <a:spcBef>
                <a:spcPts val="1200"/>
              </a:spcBef>
              <a:spcAft>
                <a:spcPts val="800"/>
              </a:spcAft>
            </a:pPr>
            <a:r>
              <a:rPr lang="en-US" sz="1600" kern="100" dirty="0">
                <a:solidFill>
                  <a:schemeClr val="bg1"/>
                </a:solidFill>
                <a:effectLst/>
                <a:ea typeface="Aptos" panose="020B0004020202020204" pitchFamily="34" charset="0"/>
                <a:cs typeface="Times New Roman" panose="02020603050405020304" pitchFamily="18" charset="0"/>
              </a:rPr>
              <a:t>Lake County Workforce Development Bureau. (2020). </a:t>
            </a:r>
            <a:r>
              <a:rPr lang="en-US" sz="1600" i="1" kern="100" dirty="0">
                <a:solidFill>
                  <a:schemeClr val="bg1"/>
                </a:solidFill>
                <a:effectLst/>
                <a:ea typeface="Aptos" panose="020B0004020202020204" pitchFamily="34" charset="0"/>
                <a:cs typeface="Times New Roman" panose="02020603050405020304" pitchFamily="18" charset="0"/>
              </a:rPr>
              <a:t>Lake County Workforce Plan 2020-2024</a:t>
            </a:r>
            <a:r>
              <a:rPr lang="en-US" sz="1600" kern="100" dirty="0">
                <a:solidFill>
                  <a:schemeClr val="bg1"/>
                </a:solidFill>
                <a:effectLst/>
                <a:ea typeface="Aptos" panose="020B0004020202020204" pitchFamily="34" charset="0"/>
                <a:cs typeface="Times New Roman" panose="02020603050405020304" pitchFamily="18" charset="0"/>
              </a:rPr>
              <a:t>. </a:t>
            </a:r>
            <a:r>
              <a:rPr lang="en-US" sz="1600" u="sng" kern="100" dirty="0">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https://www.lakecountyil.gov/DocumentCenter/View/45763/LWIA-1---PY-2022-LOCAL-Plan-Modifications</a:t>
            </a:r>
            <a:endParaRPr lang="en-US" sz="1600" kern="100" dirty="0">
              <a:solidFill>
                <a:schemeClr val="bg1"/>
              </a:solidFill>
              <a:effectLst/>
              <a:ea typeface="Calibri" panose="020F0502020204030204" pitchFamily="34" charset="0"/>
              <a:cs typeface="Times New Roman" panose="02020603050405020304" pitchFamily="18" charset="0"/>
            </a:endParaRPr>
          </a:p>
          <a:p>
            <a:pPr marL="457200" marR="0" indent="-457200">
              <a:lnSpc>
                <a:spcPct val="115000"/>
              </a:lnSpc>
              <a:spcBef>
                <a:spcPts val="1200"/>
              </a:spcBef>
              <a:spcAft>
                <a:spcPts val="800"/>
              </a:spcAft>
            </a:pPr>
            <a:r>
              <a:rPr lang="en-US" sz="1600" kern="100" dirty="0">
                <a:solidFill>
                  <a:schemeClr val="bg1"/>
                </a:solidFill>
                <a:effectLst/>
                <a:ea typeface="Aptos" panose="020B0004020202020204" pitchFamily="34" charset="0"/>
                <a:cs typeface="Times New Roman" panose="02020603050405020304" pitchFamily="18" charset="0"/>
              </a:rPr>
              <a:t>State of Illinois Department of Registration and Education. (1974). </a:t>
            </a:r>
            <a:r>
              <a:rPr lang="en-US" sz="1600" i="1" kern="100" dirty="0">
                <a:solidFill>
                  <a:schemeClr val="bg1"/>
                </a:solidFill>
                <a:effectLst/>
                <a:ea typeface="Aptos" panose="020B0004020202020204" pitchFamily="34" charset="0"/>
                <a:cs typeface="Times New Roman" panose="02020603050405020304" pitchFamily="18" charset="0"/>
              </a:rPr>
              <a:t>Geology for Planning in Lake County, Illinois. </a:t>
            </a:r>
            <a:r>
              <a:rPr lang="en-US" sz="1600" u="sng" kern="100" dirty="0">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https://library.isgs.illinois.edu/Pubs/pdfs/circulars/c481.pdf</a:t>
            </a:r>
            <a:endParaRPr lang="en-US" sz="1600" u="sng" kern="100" dirty="0">
              <a:solidFill>
                <a:schemeClr val="bg1"/>
              </a:solidFill>
              <a:effectLst/>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C47F33F-AC20-E558-2C21-187DE248ED1E}"/>
              </a:ext>
            </a:extLst>
          </p:cNvPr>
          <p:cNvSpPr txBox="1"/>
          <p:nvPr/>
        </p:nvSpPr>
        <p:spPr>
          <a:xfrm>
            <a:off x="2931161" y="6514955"/>
            <a:ext cx="6329679" cy="276999"/>
          </a:xfrm>
          <a:prstGeom prst="rect">
            <a:avLst/>
          </a:prstGeom>
          <a:noFill/>
        </p:spPr>
        <p:txBody>
          <a:bodyPr wrap="square">
            <a:spAutoFit/>
          </a:bodyPr>
          <a:lstStyle>
            <a:defPPr>
              <a:defRPr lang="en-US"/>
            </a:defPPr>
            <a:lvl1pPr algn="ctr">
              <a:defRPr sz="1200">
                <a:solidFill>
                  <a:schemeClr val="bg1"/>
                </a:solidFill>
              </a:defRPr>
            </a:lvl1pPr>
          </a:lstStyle>
          <a:p>
            <a:r>
              <a:rPr lang="en-US" dirty="0"/>
              <a:t>COMPREHENSIVE ECONOMIC DEVELOPMENT STRATEGY OF LAKE COUNTY, ILLINOIS</a:t>
            </a:r>
          </a:p>
        </p:txBody>
      </p:sp>
    </p:spTree>
    <p:extLst>
      <p:ext uri="{BB962C8B-B14F-4D97-AF65-F5344CB8AC3E}">
        <p14:creationId xmlns:p14="http://schemas.microsoft.com/office/powerpoint/2010/main" val="597795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39A5D9-D2DF-D283-1BC2-9D0B5DDAE20F}"/>
              </a:ext>
            </a:extLst>
          </p:cNvPr>
          <p:cNvSpPr>
            <a:spLocks noGrp="1"/>
          </p:cNvSpPr>
          <p:nvPr>
            <p:ph type="dt" sz="half" idx="10"/>
          </p:nvPr>
        </p:nvSpPr>
        <p:spPr/>
        <p:txBody>
          <a:bodyPr/>
          <a:lstStyle/>
          <a:p>
            <a:r>
              <a:rPr lang="en-US" dirty="0">
                <a:solidFill>
                  <a:schemeClr val="bg1"/>
                </a:solidFill>
              </a:rPr>
              <a:t>2024</a:t>
            </a:r>
          </a:p>
        </p:txBody>
      </p:sp>
      <p:sp>
        <p:nvSpPr>
          <p:cNvPr id="4" name="Slide Number Placeholder 3">
            <a:extLst>
              <a:ext uri="{FF2B5EF4-FFF2-40B4-BE49-F238E27FC236}">
                <a16:creationId xmlns:a16="http://schemas.microsoft.com/office/drawing/2014/main" id="{0AA7E123-5589-47E8-9737-6AA65FC72B79}"/>
              </a:ext>
            </a:extLst>
          </p:cNvPr>
          <p:cNvSpPr>
            <a:spLocks noGrp="1"/>
          </p:cNvSpPr>
          <p:nvPr>
            <p:ph type="sldNum" sz="quarter" idx="12"/>
          </p:nvPr>
        </p:nvSpPr>
        <p:spPr/>
        <p:txBody>
          <a:bodyPr/>
          <a:lstStyle/>
          <a:p>
            <a:fld id="{84D792B7-0397-C047-AE12-1A03F7E3DC83}" type="slidenum">
              <a:rPr lang="en-US" smtClean="0">
                <a:solidFill>
                  <a:schemeClr val="bg1"/>
                </a:solidFill>
              </a:rPr>
              <a:t>38</a:t>
            </a:fld>
            <a:endParaRPr lang="en-US" dirty="0">
              <a:solidFill>
                <a:schemeClr val="bg1"/>
              </a:solidFill>
            </a:endParaRPr>
          </a:p>
        </p:txBody>
      </p:sp>
      <p:sp>
        <p:nvSpPr>
          <p:cNvPr id="8" name="TextBox 7">
            <a:extLst>
              <a:ext uri="{FF2B5EF4-FFF2-40B4-BE49-F238E27FC236}">
                <a16:creationId xmlns:a16="http://schemas.microsoft.com/office/drawing/2014/main" id="{63646FE8-FF22-AD9D-5AC7-03E8D9B1AD21}"/>
              </a:ext>
            </a:extLst>
          </p:cNvPr>
          <p:cNvSpPr txBox="1"/>
          <p:nvPr/>
        </p:nvSpPr>
        <p:spPr>
          <a:xfrm>
            <a:off x="436244" y="478825"/>
            <a:ext cx="11359516" cy="2917978"/>
          </a:xfrm>
          <a:prstGeom prst="rect">
            <a:avLst/>
          </a:prstGeom>
          <a:noFill/>
        </p:spPr>
        <p:txBody>
          <a:bodyPr wrap="square">
            <a:spAutoFit/>
          </a:bodyPr>
          <a:lstStyle/>
          <a:p>
            <a:pPr marL="0" marR="0" algn="just">
              <a:lnSpc>
                <a:spcPct val="115000"/>
              </a:lnSpc>
              <a:spcBef>
                <a:spcPts val="1200"/>
              </a:spcBef>
              <a:spcAft>
                <a:spcPts val="800"/>
              </a:spcAft>
            </a:pPr>
            <a:r>
              <a:rPr lang="en-US" sz="1800" b="1" kern="100" dirty="0">
                <a:solidFill>
                  <a:schemeClr val="bg1"/>
                </a:solidFill>
                <a:effectLst/>
                <a:ea typeface="Aptos" panose="020B0004020202020204" pitchFamily="34" charset="0"/>
                <a:cs typeface="Times New Roman" panose="02020603050405020304" pitchFamily="18" charset="0"/>
              </a:rPr>
              <a:t>References</a:t>
            </a:r>
          </a:p>
          <a:p>
            <a:pPr marL="0" marR="0" algn="just">
              <a:lnSpc>
                <a:spcPct val="115000"/>
              </a:lnSpc>
              <a:spcAft>
                <a:spcPts val="0"/>
              </a:spcAft>
            </a:pPr>
            <a:r>
              <a:rPr lang="en-US" sz="1600" kern="100" dirty="0">
                <a:solidFill>
                  <a:schemeClr val="bg1"/>
                </a:solidFill>
                <a:effectLst/>
                <a:ea typeface="Aptos" panose="020B0004020202020204" pitchFamily="34" charset="0"/>
                <a:cs typeface="Times New Roman" panose="02020603050405020304" pitchFamily="18" charset="0"/>
              </a:rPr>
              <a:t>Thomas P. Miller and Associates (TPMA). 2022. “Comprehensive Economic Development </a:t>
            </a:r>
          </a:p>
          <a:p>
            <a:pPr marL="0" marR="0" indent="457200" algn="just">
              <a:lnSpc>
                <a:spcPct val="115000"/>
              </a:lnSpc>
              <a:spcAft>
                <a:spcPts val="0"/>
              </a:spcAft>
            </a:pPr>
            <a:r>
              <a:rPr lang="en-US" sz="1600" kern="100" dirty="0">
                <a:solidFill>
                  <a:schemeClr val="bg1"/>
                </a:solidFill>
                <a:effectLst/>
                <a:ea typeface="Aptos" panose="020B0004020202020204" pitchFamily="34" charset="0"/>
                <a:cs typeface="Times New Roman" panose="02020603050405020304" pitchFamily="18" charset="0"/>
              </a:rPr>
              <a:t>Strategy-South Central Pennsylvania Partnership for Regional Economic Performance.” </a:t>
            </a:r>
          </a:p>
          <a:p>
            <a:pPr marL="0" marR="0" indent="457200" algn="just">
              <a:lnSpc>
                <a:spcPct val="150000"/>
              </a:lnSpc>
              <a:spcAft>
                <a:spcPts val="0"/>
              </a:spcAft>
            </a:pPr>
            <a:r>
              <a:rPr lang="en-US" sz="1600" kern="100" dirty="0">
                <a:solidFill>
                  <a:schemeClr val="bg1"/>
                </a:solidFill>
                <a:effectLst/>
                <a:ea typeface="Aptos" panose="020B0004020202020204" pitchFamily="34" charset="0"/>
                <a:cs typeface="Times New Roman" panose="02020603050405020304" pitchFamily="18" charset="0"/>
              </a:rPr>
              <a:t>Accessed July 17, 2024.</a:t>
            </a:r>
            <a:endParaRPr lang="en-US" sz="1600" kern="100" dirty="0">
              <a:effectLst/>
              <a:ea typeface="Calibri" panose="020F0502020204030204" pitchFamily="34" charset="0"/>
              <a:cs typeface="Times New Roman" panose="02020603050405020304" pitchFamily="18" charset="0"/>
            </a:endParaRPr>
          </a:p>
          <a:p>
            <a:pPr marL="0" marR="0" algn="just">
              <a:lnSpc>
                <a:spcPct val="115000"/>
              </a:lnSpc>
              <a:spcBef>
                <a:spcPts val="1200"/>
              </a:spcBef>
              <a:spcAft>
                <a:spcPts val="800"/>
              </a:spcAft>
            </a:pPr>
            <a:r>
              <a:rPr lang="en-US" sz="1600" kern="100" dirty="0">
                <a:solidFill>
                  <a:schemeClr val="bg1"/>
                </a:solidFill>
                <a:effectLst/>
                <a:ea typeface="Aptos" panose="020B0004020202020204" pitchFamily="34" charset="0"/>
                <a:cs typeface="Times New Roman" panose="02020603050405020304" pitchFamily="18" charset="0"/>
              </a:rPr>
              <a:t>TIP Strategies, “Comprehensive Economic Development Strategy Lake County Partners,” </a:t>
            </a:r>
            <a:r>
              <a:rPr lang="en-US" sz="1600" i="1" kern="100" dirty="0">
                <a:solidFill>
                  <a:schemeClr val="bg1"/>
                </a:solidFill>
                <a:effectLst/>
                <a:ea typeface="Aptos" panose="020B0004020202020204" pitchFamily="34" charset="0"/>
                <a:cs typeface="Times New Roman" panose="02020603050405020304" pitchFamily="18" charset="0"/>
              </a:rPr>
              <a:t>Lake County Partners</a:t>
            </a:r>
            <a:r>
              <a:rPr lang="en-US" sz="1600" kern="100" dirty="0">
                <a:solidFill>
                  <a:schemeClr val="bg1"/>
                </a:solidFill>
                <a:effectLst/>
                <a:ea typeface="Aptos" panose="020B0004020202020204" pitchFamily="34" charset="0"/>
                <a:cs typeface="Times New Roman" panose="02020603050405020304" pitchFamily="18" charset="0"/>
              </a:rPr>
              <a:t>, 2022.</a:t>
            </a:r>
          </a:p>
          <a:p>
            <a:pPr marL="457200" marR="0" indent="-457200">
              <a:lnSpc>
                <a:spcPct val="107000"/>
              </a:lnSpc>
              <a:spcBef>
                <a:spcPts val="1200"/>
              </a:spcBef>
              <a:spcAft>
                <a:spcPts val="800"/>
              </a:spcAft>
            </a:pP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U.S. Department of Federal Highway Administration. (2020). </a:t>
            </a:r>
            <a:r>
              <a:rPr lang="en-US" sz="1600" i="1"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Tri-county access: Lake, McHenry, and Cook: Mobility for today and tomorrow: Executive report.</a:t>
            </a:r>
            <a:r>
              <a:rPr lang="en-US" sz="1600" kern="100" dirty="0">
                <a:ln>
                  <a:noFill/>
                </a:ln>
                <a:solidFill>
                  <a:schemeClr val="bg1"/>
                </a:solidFill>
                <a:effectLst>
                  <a:outerShdw blurRad="38100" dist="25400" dir="5400000" algn="ctr">
                    <a:srgbClr val="6E747A">
                      <a:alpha val="43000"/>
                    </a:srgbClr>
                  </a:outerShdw>
                </a:effectLst>
                <a:ea typeface="Calibri" panose="020F0502020204030204" pitchFamily="34" charset="0"/>
                <a:cs typeface="Times New Roman" panose="02020603050405020304" pitchFamily="18" charset="0"/>
              </a:rPr>
              <a:t> https://www.lakecountyil.gov/DocumentCenter/View/34321/Tri-County-Access-Executive-Report-and-Appendices-</a:t>
            </a:r>
            <a:endParaRPr lang="en-US" sz="1600" kern="100" dirty="0">
              <a:solidFill>
                <a:schemeClr val="bg1"/>
              </a:solidFill>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BD0B8AF-8056-C4A6-C378-9C024DB7AE4F}"/>
              </a:ext>
            </a:extLst>
          </p:cNvPr>
          <p:cNvSpPr txBox="1"/>
          <p:nvPr/>
        </p:nvSpPr>
        <p:spPr>
          <a:xfrm>
            <a:off x="2867564" y="6514956"/>
            <a:ext cx="6456871" cy="274320"/>
          </a:xfrm>
          <a:prstGeom prst="rect">
            <a:avLst/>
          </a:prstGeom>
          <a:noFill/>
        </p:spPr>
        <p:txBody>
          <a:bodyPr wrap="square">
            <a:spAutoFit/>
          </a:bodyPr>
          <a:lstStyle>
            <a:defPPr>
              <a:defRPr lang="en-US"/>
            </a:defPPr>
            <a:lvl1pPr algn="ctr">
              <a:defRPr sz="1200">
                <a:solidFill>
                  <a:schemeClr val="bg1"/>
                </a:solidFill>
              </a:defRPr>
            </a:lvl1pPr>
          </a:lstStyle>
          <a:p>
            <a:r>
              <a:rPr lang="en-US" dirty="0"/>
              <a:t>COMPREHENSIVE ECONOMIC DEVELOPMENT STRATEGY OF LAKE COUNTY, ILLINOIS</a:t>
            </a:r>
          </a:p>
        </p:txBody>
      </p:sp>
      <p:pic>
        <p:nvPicPr>
          <p:cNvPr id="10" name="Picture 9" descr="A logo of a university&#10;&#10;Description automatically generated">
            <a:extLst>
              <a:ext uri="{FF2B5EF4-FFF2-40B4-BE49-F238E27FC236}">
                <a16:creationId xmlns:a16="http://schemas.microsoft.com/office/drawing/2014/main" id="{3767F639-9A34-D49F-81E5-D54D84095148}"/>
              </a:ext>
            </a:extLst>
          </p:cNvPr>
          <p:cNvPicPr>
            <a:picLocks noChangeAspect="1"/>
          </p:cNvPicPr>
          <p:nvPr/>
        </p:nvPicPr>
        <p:blipFill>
          <a:blip r:embed="rId3"/>
          <a:stretch>
            <a:fillRect/>
          </a:stretch>
        </p:blipFill>
        <p:spPr>
          <a:xfrm>
            <a:off x="9857241" y="4299993"/>
            <a:ext cx="1647825" cy="1314450"/>
          </a:xfrm>
          <a:prstGeom prst="rect">
            <a:avLst/>
          </a:prstGeom>
        </p:spPr>
      </p:pic>
      <p:sp>
        <p:nvSpPr>
          <p:cNvPr id="11" name="Title 2">
            <a:extLst>
              <a:ext uri="{FF2B5EF4-FFF2-40B4-BE49-F238E27FC236}">
                <a16:creationId xmlns:a16="http://schemas.microsoft.com/office/drawing/2014/main" id="{616FAF7D-4AB0-5A05-8CF0-06445D8A2688}"/>
              </a:ext>
            </a:extLst>
          </p:cNvPr>
          <p:cNvSpPr txBox="1">
            <a:spLocks/>
          </p:cNvSpPr>
          <p:nvPr/>
        </p:nvSpPr>
        <p:spPr>
          <a:xfrm>
            <a:off x="436245" y="3717235"/>
            <a:ext cx="9711690" cy="2171144"/>
          </a:xfrm>
          <a:prstGeom prst="rect">
            <a:avLst/>
          </a:prstGeom>
        </p:spPr>
        <p:txBody>
          <a:bodyPr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spcBef>
                <a:spcPts val="1200"/>
              </a:spcBef>
            </a:pPr>
            <a:r>
              <a:rPr lang="en-US" sz="5400" dirty="0">
                <a:solidFill>
                  <a:schemeClr val="bg1"/>
                </a:solidFill>
              </a:rPr>
              <a:t>ACG CONSULTANTS</a:t>
            </a:r>
          </a:p>
          <a:p>
            <a:pPr>
              <a:spcBef>
                <a:spcPts val="1800"/>
              </a:spcBef>
            </a:pPr>
            <a:r>
              <a:rPr lang="en-US" sz="2000" dirty="0">
                <a:solidFill>
                  <a:schemeClr val="bg1"/>
                </a:solidFill>
              </a:rPr>
              <a:t>AYISHA ABUBAKAR ATTAH </a:t>
            </a:r>
            <a:r>
              <a:rPr lang="en-US" sz="2000" dirty="0">
                <a:solidFill>
                  <a:schemeClr val="bg1"/>
                </a:solidFill>
                <a:sym typeface="Symbol" panose="05050102010706020507" pitchFamily="18" charset="2"/>
              </a:rPr>
              <a:t> </a:t>
            </a:r>
            <a:r>
              <a:rPr lang="en-US" sz="2000" dirty="0">
                <a:solidFill>
                  <a:schemeClr val="bg1"/>
                </a:solidFill>
              </a:rPr>
              <a:t>ANTHONY CARRARO </a:t>
            </a:r>
            <a:r>
              <a:rPr lang="en-US" sz="2000" dirty="0">
                <a:solidFill>
                  <a:schemeClr val="bg1"/>
                </a:solidFill>
                <a:sym typeface="Symbol" panose="05050102010706020507" pitchFamily="18" charset="2"/>
              </a:rPr>
              <a:t></a:t>
            </a:r>
            <a:r>
              <a:rPr lang="en-US" sz="2000" dirty="0">
                <a:solidFill>
                  <a:schemeClr val="bg1"/>
                </a:solidFill>
              </a:rPr>
              <a:t> JAMES GREENWOOD</a:t>
            </a:r>
          </a:p>
        </p:txBody>
      </p:sp>
    </p:spTree>
    <p:extLst>
      <p:ext uri="{BB962C8B-B14F-4D97-AF65-F5344CB8AC3E}">
        <p14:creationId xmlns:p14="http://schemas.microsoft.com/office/powerpoint/2010/main" val="1875379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5BB532-51DF-321C-7800-6827120DB45C}"/>
              </a:ext>
            </a:extLst>
          </p:cNvPr>
          <p:cNvPicPr>
            <a:picLocks noGrp="1" noChangeAspect="1"/>
          </p:cNvPicPr>
          <p:nvPr>
            <p:ph type="pic" sz="quarter" idx="10"/>
          </p:nvPr>
        </p:nvPicPr>
        <p:blipFill rotWithShape="1">
          <a:blip r:embed="rId3">
            <a:alphaModFix amt="29000"/>
            <a:grayscl/>
            <a:extLst>
              <a:ext uri="{BEBA8EAE-BF5A-486C-A8C5-ECC9F3942E4B}">
                <a14:imgProps xmlns:a14="http://schemas.microsoft.com/office/drawing/2010/main">
                  <a14:imgLayer r:embed="rId4">
                    <a14:imgEffect>
                      <a14:artisticGlowDiffused/>
                    </a14:imgEffect>
                  </a14:imgLayer>
                </a14:imgProps>
              </a:ext>
            </a:extLst>
          </a:blip>
          <a:srcRect/>
          <a:stretch/>
        </p:blipFill>
        <p:spPr>
          <a:xfrm>
            <a:off x="0" y="0"/>
            <a:ext cx="12192000" cy="6858000"/>
          </a:xfrm>
        </p:spPr>
      </p:pic>
      <p:sp>
        <p:nvSpPr>
          <p:cNvPr id="3" name="Title 2">
            <a:extLst>
              <a:ext uri="{FF2B5EF4-FFF2-40B4-BE49-F238E27FC236}">
                <a16:creationId xmlns:a16="http://schemas.microsoft.com/office/drawing/2014/main" id="{A25B87C0-1FA0-EABB-EF67-261E89409AB6}"/>
              </a:ext>
            </a:extLst>
          </p:cNvPr>
          <p:cNvSpPr>
            <a:spLocks noGrp="1"/>
          </p:cNvSpPr>
          <p:nvPr>
            <p:ph type="title"/>
          </p:nvPr>
        </p:nvSpPr>
        <p:spPr>
          <a:ln>
            <a:solidFill>
              <a:schemeClr val="tx1"/>
            </a:solidFill>
          </a:ln>
        </p:spPr>
        <p:txBody>
          <a:bodyPr/>
          <a:lstStyle/>
          <a:p>
            <a:r>
              <a:rPr lang="en-US" sz="5400" dirty="0">
                <a:solidFill>
                  <a:schemeClr val="tx1"/>
                </a:solidFill>
              </a:rPr>
              <a:t>SUMMARY BACKGROUND</a:t>
            </a:r>
          </a:p>
        </p:txBody>
      </p:sp>
      <p:sp>
        <p:nvSpPr>
          <p:cNvPr id="4" name="Text Placeholder 3">
            <a:extLst>
              <a:ext uri="{FF2B5EF4-FFF2-40B4-BE49-F238E27FC236}">
                <a16:creationId xmlns:a16="http://schemas.microsoft.com/office/drawing/2014/main" id="{39AF711E-23B5-8216-7359-9690CF61DB82}"/>
              </a:ext>
            </a:extLst>
          </p:cNvPr>
          <p:cNvSpPr>
            <a:spLocks noGrp="1"/>
          </p:cNvSpPr>
          <p:nvPr>
            <p:ph type="body" idx="1"/>
          </p:nvPr>
        </p:nvSpPr>
        <p:spPr>
          <a:xfrm>
            <a:off x="1617785" y="5102351"/>
            <a:ext cx="9062407" cy="477811"/>
          </a:xfrm>
        </p:spPr>
        <p:txBody>
          <a:bodyPr/>
          <a:lstStyle/>
          <a:p>
            <a:r>
              <a:rPr lang="en-US" dirty="0">
                <a:solidFill>
                  <a:schemeClr val="tx1"/>
                </a:solidFill>
              </a:rPr>
              <a:t>COMPREHENSIVE ECONOMIC DEVELOPMENT STRATEGY OF LAKE COUNTY</a:t>
            </a:r>
          </a:p>
        </p:txBody>
      </p:sp>
    </p:spTree>
    <p:extLst>
      <p:ext uri="{BB962C8B-B14F-4D97-AF65-F5344CB8AC3E}">
        <p14:creationId xmlns:p14="http://schemas.microsoft.com/office/powerpoint/2010/main" val="356933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sz="4000" dirty="0">
                <a:solidFill>
                  <a:schemeClr val="bg1"/>
                </a:solidFill>
                <a:latin typeface="Felix Titling" panose="020F0502020204030204" pitchFamily="34" charset="0"/>
                <a:cs typeface="Felix Titling" panose="020F0502020204030204" pitchFamily="34" charset="0"/>
              </a:rPr>
              <a:t>DEMOGRAPHIC &amp; SOCIOECONOMIC DATA</a:t>
            </a:r>
            <a:endParaRPr lang="en-US"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5</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graphicFrame>
        <p:nvGraphicFramePr>
          <p:cNvPr id="10" name="Table 9">
            <a:extLst>
              <a:ext uri="{FF2B5EF4-FFF2-40B4-BE49-F238E27FC236}">
                <a16:creationId xmlns:a16="http://schemas.microsoft.com/office/drawing/2014/main" id="{C9C7DD28-EE16-7A9C-FA0C-C45FEBFC1518}"/>
              </a:ext>
            </a:extLst>
          </p:cNvPr>
          <p:cNvGraphicFramePr>
            <a:graphicFrameLocks noGrp="1"/>
          </p:cNvGraphicFramePr>
          <p:nvPr>
            <p:extLst>
              <p:ext uri="{D42A27DB-BD31-4B8C-83A1-F6EECF244321}">
                <p14:modId xmlns:p14="http://schemas.microsoft.com/office/powerpoint/2010/main" val="3661206532"/>
              </p:ext>
            </p:extLst>
          </p:nvPr>
        </p:nvGraphicFramePr>
        <p:xfrm>
          <a:off x="385546" y="1661426"/>
          <a:ext cx="11418277" cy="3787176"/>
        </p:xfrm>
        <a:graphic>
          <a:graphicData uri="http://schemas.openxmlformats.org/drawingml/2006/table">
            <a:tbl>
              <a:tblPr firstRow="1" firstCol="1" bandRow="1">
                <a:tableStyleId>{5A111915-BE36-4E01-A7E5-04B1672EAD32}</a:tableStyleId>
              </a:tblPr>
              <a:tblGrid>
                <a:gridCol w="6983079">
                  <a:extLst>
                    <a:ext uri="{9D8B030D-6E8A-4147-A177-3AD203B41FA5}">
                      <a16:colId xmlns:a16="http://schemas.microsoft.com/office/drawing/2014/main" val="270288635"/>
                    </a:ext>
                  </a:extLst>
                </a:gridCol>
                <a:gridCol w="2481823">
                  <a:extLst>
                    <a:ext uri="{9D8B030D-6E8A-4147-A177-3AD203B41FA5}">
                      <a16:colId xmlns:a16="http://schemas.microsoft.com/office/drawing/2014/main" val="3238672747"/>
                    </a:ext>
                  </a:extLst>
                </a:gridCol>
                <a:gridCol w="1953375">
                  <a:extLst>
                    <a:ext uri="{9D8B030D-6E8A-4147-A177-3AD203B41FA5}">
                      <a16:colId xmlns:a16="http://schemas.microsoft.com/office/drawing/2014/main" val="2065011936"/>
                    </a:ext>
                  </a:extLst>
                </a:gridCol>
              </a:tblGrid>
              <a:tr h="914920">
                <a:tc>
                  <a:txBody>
                    <a:bodyPr/>
                    <a:lstStyle/>
                    <a:p>
                      <a:pPr marL="0" marR="0" algn="l"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WORKFORCE DEMOGRAPHICS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24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LAKE COUNTY</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24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ILLINOIS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66535727"/>
                  </a:ext>
                </a:extLst>
              </a:tr>
              <a:tr h="444171">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MILLENNIALS (AGE 20-34)</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19%</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20%</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86237954"/>
                  </a:ext>
                </a:extLst>
              </a:tr>
              <a:tr h="914920">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RETIRING SOON (55 AND OLDER)</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29%</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25%</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7997727"/>
                  </a:ext>
                </a:extLst>
              </a:tr>
              <a:tr h="914920">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RACIALLY DIVERSE POPULATION</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39%</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39%</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1912471"/>
                  </a:ext>
                </a:extLst>
              </a:tr>
              <a:tr h="444171">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NON-ENGLISH SPEAKERS</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30%</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24%</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7719405"/>
                  </a:ext>
                </a:extLst>
              </a:tr>
            </a:tbl>
          </a:graphicData>
        </a:graphic>
      </p:graphicFrame>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Tree>
    <p:extLst>
      <p:ext uri="{BB962C8B-B14F-4D97-AF65-F5344CB8AC3E}">
        <p14:creationId xmlns:p14="http://schemas.microsoft.com/office/powerpoint/2010/main" val="223050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working on a machine&#10;&#10;Description automatically generated">
            <a:extLst>
              <a:ext uri="{FF2B5EF4-FFF2-40B4-BE49-F238E27FC236}">
                <a16:creationId xmlns:a16="http://schemas.microsoft.com/office/drawing/2014/main" id="{B36D1578-2EAE-9681-E4BC-55E6A4D76078}"/>
              </a:ext>
            </a:extLst>
          </p:cNvPr>
          <p:cNvPicPr>
            <a:picLocks noChangeAspect="1"/>
          </p:cNvPicPr>
          <p:nvPr/>
        </p:nvPicPr>
        <p:blipFill rotWithShape="1">
          <a:blip r:embed="rId3">
            <a:alphaModFix amt="20000"/>
          </a:blip>
          <a:srcRect l="-1" r="-943" b="-6667"/>
          <a:stretch/>
        </p:blipFill>
        <p:spPr>
          <a:xfrm>
            <a:off x="0" y="0"/>
            <a:ext cx="12307033" cy="7315200"/>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655177" y="66046"/>
            <a:ext cx="10879015" cy="969264"/>
          </a:xfrm>
        </p:spPr>
        <p:txBody>
          <a:bodyPr/>
          <a:lstStyle/>
          <a:p>
            <a:r>
              <a:rPr lang="en-US" sz="4000" dirty="0">
                <a:latin typeface="Felix Titling" panose="020F0502020204030204" pitchFamily="34" charset="0"/>
                <a:cs typeface="Felix Titling" panose="020F0502020204030204" pitchFamily="34" charset="0"/>
              </a:rPr>
              <a:t>HUMAN CAPITAL ASSETS &amp; LABOR FORCE</a:t>
            </a:r>
            <a:endParaRPr lang="en-US" dirty="0"/>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6</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sp>
        <p:nvSpPr>
          <p:cNvPr id="8" name="Content Placeholder 7">
            <a:extLst>
              <a:ext uri="{FF2B5EF4-FFF2-40B4-BE49-F238E27FC236}">
                <a16:creationId xmlns:a16="http://schemas.microsoft.com/office/drawing/2014/main" id="{72F85832-DD6F-5F48-059C-7543D90DED8C}"/>
              </a:ext>
            </a:extLst>
          </p:cNvPr>
          <p:cNvSpPr>
            <a:spLocks noGrp="1"/>
          </p:cNvSpPr>
          <p:nvPr>
            <p:ph idx="1"/>
          </p:nvPr>
        </p:nvSpPr>
        <p:spPr/>
        <p:txBody>
          <a:bodyPr/>
          <a:lstStyle/>
          <a:p>
            <a:pPr marL="0" indent="0">
              <a:buNone/>
            </a:pPr>
            <a:endParaRPr lang="en-US" dirty="0"/>
          </a:p>
          <a:p>
            <a:r>
              <a:rPr lang="en-US" dirty="0"/>
              <a:t>Commitment to workforce development</a:t>
            </a:r>
          </a:p>
          <a:p>
            <a:pPr lvl="1"/>
            <a:r>
              <a:rPr lang="en-US" dirty="0"/>
              <a:t>Innovative Strategies &amp; Initiatives</a:t>
            </a:r>
          </a:p>
          <a:p>
            <a:r>
              <a:rPr lang="en-US" dirty="0"/>
              <a:t>Labor Force</a:t>
            </a:r>
          </a:p>
          <a:p>
            <a:pPr lvl="1"/>
            <a:r>
              <a:rPr lang="en-US" dirty="0"/>
              <a:t>368,735 people</a:t>
            </a:r>
          </a:p>
          <a:p>
            <a:pPr lvl="1"/>
            <a:r>
              <a:rPr lang="en-US" dirty="0"/>
              <a:t>Unemployment Rate-4.7%</a:t>
            </a:r>
          </a:p>
          <a:p>
            <a:r>
              <a:rPr lang="en-US" dirty="0"/>
              <a:t>Diversity</a:t>
            </a:r>
          </a:p>
          <a:p>
            <a:pPr lvl="1"/>
            <a:r>
              <a:rPr lang="en-US" dirty="0"/>
              <a:t>18.5% Spanish Speakers</a:t>
            </a:r>
          </a:p>
          <a:p>
            <a:pPr lvl="1"/>
            <a:r>
              <a:rPr lang="en-US" dirty="0"/>
              <a:t>1.44% Russian Speakers</a:t>
            </a:r>
          </a:p>
          <a:p>
            <a:pPr lvl="1"/>
            <a:r>
              <a:rPr lang="en-US" dirty="0"/>
              <a:t>1.19% Polish Speakers</a:t>
            </a:r>
          </a:p>
          <a:p>
            <a:pPr lvl="1"/>
            <a:endParaRPr lang="en-US" dirty="0"/>
          </a:p>
        </p:txBody>
      </p:sp>
    </p:spTree>
    <p:extLst>
      <p:ext uri="{BB962C8B-B14F-4D97-AF65-F5344CB8AC3E}">
        <p14:creationId xmlns:p14="http://schemas.microsoft.com/office/powerpoint/2010/main" val="426229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sz="2800" dirty="0">
                <a:solidFill>
                  <a:schemeClr val="bg1"/>
                </a:solidFill>
                <a:latin typeface="Felix Titling" panose="020F0502020204030204" pitchFamily="34" charset="0"/>
              </a:rPr>
              <a:t>EDUCATIONAL ATTAINMENT OF WORKING AGED POPULATION</a:t>
            </a: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7</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graphicFrame>
        <p:nvGraphicFramePr>
          <p:cNvPr id="10" name="Table 9">
            <a:extLst>
              <a:ext uri="{FF2B5EF4-FFF2-40B4-BE49-F238E27FC236}">
                <a16:creationId xmlns:a16="http://schemas.microsoft.com/office/drawing/2014/main" id="{C9C7DD28-EE16-7A9C-FA0C-C45FEBFC1518}"/>
              </a:ext>
            </a:extLst>
          </p:cNvPr>
          <p:cNvGraphicFramePr>
            <a:graphicFrameLocks noGrp="1"/>
          </p:cNvGraphicFramePr>
          <p:nvPr>
            <p:extLst>
              <p:ext uri="{D42A27DB-BD31-4B8C-83A1-F6EECF244321}">
                <p14:modId xmlns:p14="http://schemas.microsoft.com/office/powerpoint/2010/main" val="2082174531"/>
              </p:ext>
            </p:extLst>
          </p:nvPr>
        </p:nvGraphicFramePr>
        <p:xfrm>
          <a:off x="385545" y="1489796"/>
          <a:ext cx="11418277" cy="4398706"/>
        </p:xfrm>
        <a:graphic>
          <a:graphicData uri="http://schemas.openxmlformats.org/drawingml/2006/table">
            <a:tbl>
              <a:tblPr firstRow="1" firstCol="1" bandRow="1">
                <a:tableStyleId>{5A111915-BE36-4E01-A7E5-04B1672EAD32}</a:tableStyleId>
              </a:tblPr>
              <a:tblGrid>
                <a:gridCol w="6983079">
                  <a:extLst>
                    <a:ext uri="{9D8B030D-6E8A-4147-A177-3AD203B41FA5}">
                      <a16:colId xmlns:a16="http://schemas.microsoft.com/office/drawing/2014/main" val="270288635"/>
                    </a:ext>
                  </a:extLst>
                </a:gridCol>
                <a:gridCol w="2481823">
                  <a:extLst>
                    <a:ext uri="{9D8B030D-6E8A-4147-A177-3AD203B41FA5}">
                      <a16:colId xmlns:a16="http://schemas.microsoft.com/office/drawing/2014/main" val="3238672747"/>
                    </a:ext>
                  </a:extLst>
                </a:gridCol>
                <a:gridCol w="1953375">
                  <a:extLst>
                    <a:ext uri="{9D8B030D-6E8A-4147-A177-3AD203B41FA5}">
                      <a16:colId xmlns:a16="http://schemas.microsoft.com/office/drawing/2014/main" val="2065011936"/>
                    </a:ext>
                  </a:extLst>
                </a:gridCol>
              </a:tblGrid>
              <a:tr h="667250">
                <a:tc>
                  <a:txBody>
                    <a:bodyPr/>
                    <a:lstStyle/>
                    <a:p>
                      <a:pPr marL="0" marR="0" algn="l"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EDUCATION LEVELS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24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LAKE COUNTY</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24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ILLINOIS</a:t>
                      </a: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166535727"/>
                  </a:ext>
                </a:extLst>
              </a:tr>
              <a:tr h="444171">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LESS THAN 9</a:t>
                      </a:r>
                      <a:r>
                        <a:rPr lang="en-US" sz="3200" b="1" kern="100" baseline="300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TH</a:t>
                      </a: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 GRADE</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5%</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4%</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86237954"/>
                  </a:ext>
                </a:extLst>
              </a:tr>
              <a:tr h="604208">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9</a:t>
                      </a:r>
                      <a:r>
                        <a:rPr lang="en-US" sz="3200" b="1" kern="100" baseline="300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TH</a:t>
                      </a: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-12</a:t>
                      </a:r>
                      <a:r>
                        <a:rPr lang="en-US" sz="3200" b="1" kern="100" baseline="300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TH</a:t>
                      </a: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 GRADE</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4%</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5%</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7997727"/>
                  </a:ext>
                </a:extLst>
              </a:tr>
              <a:tr h="515815">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HIGH SCHOOL DIPLOMA</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21%</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defTabSz="914400" rtl="0" eaLnBrk="1" latinLnBrk="0" hangingPunct="1">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mn-ea"/>
                          <a:cs typeface="+mn-cs"/>
                        </a:rPr>
                        <a:t>25%</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1912471"/>
                  </a:ext>
                </a:extLst>
              </a:tr>
              <a:tr h="444171">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SOME COLLEGE</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18%</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b="1"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rPr>
                        <a:t>20%</a:t>
                      </a:r>
                      <a:endPar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endParaRP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7719405"/>
                  </a:ext>
                </a:extLst>
              </a:tr>
              <a:tr h="444171">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ASSOCIATE’S DEGREE</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6%</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8%</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14640772"/>
                  </a:ext>
                </a:extLst>
              </a:tr>
              <a:tr h="444171">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BACHELOR’S DEGREE</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27%</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22%</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76376877"/>
                  </a:ext>
                </a:extLst>
              </a:tr>
              <a:tr h="444171">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GRADUATE OR HIGHER</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19%</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algn="just">
                        <a:lnSpc>
                          <a:spcPct val="115000"/>
                        </a:lnSpc>
                        <a:spcBef>
                          <a:spcPts val="0"/>
                        </a:spcBef>
                        <a:spcAft>
                          <a:spcPts val="800"/>
                        </a:spcAft>
                      </a:pPr>
                      <a:r>
                        <a:rPr lang="en-US" sz="3200" kern="100" dirty="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mj-lt"/>
                          <a:ea typeface="Aptos" panose="020B0004020202020204" pitchFamily="34" charset="0"/>
                          <a:cs typeface="Times New Roman" panose="02020603050405020304" pitchFamily="18" charset="0"/>
                        </a:rPr>
                        <a:t>14%</a:t>
                      </a:r>
                    </a:p>
                  </a:txBody>
                  <a:tcPr marL="68580" marR="68580"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47729063"/>
                  </a:ext>
                </a:extLst>
              </a:tr>
            </a:tbl>
          </a:graphicData>
        </a:graphic>
      </p:graphicFrame>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Tree>
    <p:extLst>
      <p:ext uri="{BB962C8B-B14F-4D97-AF65-F5344CB8AC3E}">
        <p14:creationId xmlns:p14="http://schemas.microsoft.com/office/powerpoint/2010/main" val="66459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ath through a forest&#10;&#10;Description automatically generated">
            <a:extLst>
              <a:ext uri="{FF2B5EF4-FFF2-40B4-BE49-F238E27FC236}">
                <a16:creationId xmlns:a16="http://schemas.microsoft.com/office/drawing/2014/main" id="{ADA07605-DBE4-841A-A40E-B71A885A7703}"/>
              </a:ext>
            </a:extLst>
          </p:cNvPr>
          <p:cNvPicPr>
            <a:picLocks noChangeAspect="1"/>
          </p:cNvPicPr>
          <p:nvPr/>
        </p:nvPicPr>
        <p:blipFill rotWithShape="1">
          <a:blip r:embed="rId3">
            <a:alphaModFix amt="20000"/>
          </a:blip>
          <a:srcRect r="622" b="29259"/>
          <a:stretch/>
        </p:blipFill>
        <p:spPr>
          <a:xfrm>
            <a:off x="0" y="0"/>
            <a:ext cx="12192000" cy="6791954"/>
          </a:xfrm>
          <a:prstGeom prst="rect">
            <a:avLst/>
          </a:prstGeom>
        </p:spPr>
      </p:pic>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655177" y="66046"/>
            <a:ext cx="10879015" cy="969264"/>
          </a:xfrm>
        </p:spPr>
        <p:txBody>
          <a:bodyPr/>
          <a:lstStyle/>
          <a:p>
            <a:r>
              <a:rPr lang="en-US" sz="4000" dirty="0">
                <a:latin typeface="Felix Titling" panose="020F0502020204030204" pitchFamily="34" charset="0"/>
                <a:cs typeface="Felix Titling" panose="020F0502020204030204" pitchFamily="34" charset="0"/>
              </a:rPr>
              <a:t>ENVIRONMENTAL, GEOGRAPHICAL, CLIMATIC, AND CULTURAL PROFILES</a:t>
            </a:r>
            <a:endParaRPr lang="en-US" dirty="0"/>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t>8</a:t>
            </a:fld>
            <a:endParaRPr lang="en-US" dirty="0"/>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a:xfrm>
            <a:off x="987551" y="6517634"/>
            <a:ext cx="9634920" cy="274320"/>
          </a:xfrm>
        </p:spPr>
        <p:txBody>
          <a:bodyPr/>
          <a:lstStyle/>
          <a:p>
            <a:r>
              <a:rPr lang="en-US" dirty="0"/>
              <a:t>COMPREHENSIVE ECONOMIC DEVELOPMENT STRATEGY OF LAKE COUNTY, ILLINOIS</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t>2024</a:t>
            </a:r>
          </a:p>
        </p:txBody>
      </p:sp>
      <p:graphicFrame>
        <p:nvGraphicFramePr>
          <p:cNvPr id="9" name="Table 8">
            <a:extLst>
              <a:ext uri="{FF2B5EF4-FFF2-40B4-BE49-F238E27FC236}">
                <a16:creationId xmlns:a16="http://schemas.microsoft.com/office/drawing/2014/main" id="{1DDFFE54-AEEF-8F0D-7E4A-C681856CE953}"/>
              </a:ext>
            </a:extLst>
          </p:cNvPr>
          <p:cNvGraphicFramePr>
            <a:graphicFrameLocks noGrp="1"/>
          </p:cNvGraphicFramePr>
          <p:nvPr>
            <p:extLst>
              <p:ext uri="{D42A27DB-BD31-4B8C-83A1-F6EECF244321}">
                <p14:modId xmlns:p14="http://schemas.microsoft.com/office/powerpoint/2010/main" val="1969790876"/>
              </p:ext>
            </p:extLst>
          </p:nvPr>
        </p:nvGraphicFramePr>
        <p:xfrm>
          <a:off x="1326230" y="1886803"/>
          <a:ext cx="8767339" cy="1097280"/>
        </p:xfrm>
        <a:graphic>
          <a:graphicData uri="http://schemas.openxmlformats.org/drawingml/2006/table">
            <a:tbl>
              <a:tblPr firstRow="1" bandRow="1">
                <a:tableStyleId>{5C22544A-7EE6-4342-B048-85BDC9FD1C3A}</a:tableStyleId>
              </a:tblPr>
              <a:tblGrid>
                <a:gridCol w="4967921">
                  <a:extLst>
                    <a:ext uri="{9D8B030D-6E8A-4147-A177-3AD203B41FA5}">
                      <a16:colId xmlns:a16="http://schemas.microsoft.com/office/drawing/2014/main" val="199063679"/>
                    </a:ext>
                  </a:extLst>
                </a:gridCol>
                <a:gridCol w="3799418">
                  <a:extLst>
                    <a:ext uri="{9D8B030D-6E8A-4147-A177-3AD203B41FA5}">
                      <a16:colId xmlns:a16="http://schemas.microsoft.com/office/drawing/2014/main" val="510632906"/>
                    </a:ext>
                  </a:extLst>
                </a:gridCol>
              </a:tblGrid>
              <a:tr h="281966">
                <a:tc>
                  <a:txBody>
                    <a:bodyPr/>
                    <a:lstStyle/>
                    <a:p>
                      <a:pPr marL="283464" marR="0" lvl="0" indent="-283464"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Air &amp; Water Quality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3464" marR="0" lvl="0" indent="-283464"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Tick &amp; Mosquito Abatement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7264916"/>
                  </a:ext>
                </a:extLst>
              </a:tr>
              <a:tr h="365042">
                <a:tc>
                  <a:txBody>
                    <a:bodyPr/>
                    <a:lstStyle/>
                    <a:p>
                      <a:pPr marL="283464" marR="0" lvl="0" indent="-283464"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Ecological &amp; Vector Borne Diseases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3464" marR="0" lvl="0" indent="-283464"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mn-lt"/>
                          <a:ea typeface="+mn-ea"/>
                          <a:cs typeface="+mn-cs"/>
                        </a:rPr>
                        <a:t>Solid Waste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9354251"/>
                  </a:ext>
                </a:extLst>
              </a:tr>
              <a:tr h="238182">
                <a:tc>
                  <a:txBody>
                    <a:bodyPr/>
                    <a:lstStyle/>
                    <a:p>
                      <a:pPr marL="283464" marR="0" lvl="0" indent="-283464"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dirty="0">
                          <a:ln>
                            <a:noFill/>
                          </a:ln>
                          <a:solidFill>
                            <a:srgbClr val="000000"/>
                          </a:solidFill>
                          <a:effectLst/>
                          <a:uLnTx/>
                          <a:uFillTx/>
                          <a:latin typeface="+mn-lt"/>
                          <a:ea typeface="+mn-ea"/>
                          <a:cs typeface="+mn-cs"/>
                        </a:rPr>
                        <a:t>Well &amp; Septic Systems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3464" marR="0" lvl="0" indent="-283464"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9934317"/>
                  </a:ext>
                </a:extLst>
              </a:tr>
            </a:tbl>
          </a:graphicData>
        </a:graphic>
      </p:graphicFrame>
      <p:sp>
        <p:nvSpPr>
          <p:cNvPr id="8" name="Content Placeholder 7">
            <a:extLst>
              <a:ext uri="{FF2B5EF4-FFF2-40B4-BE49-F238E27FC236}">
                <a16:creationId xmlns:a16="http://schemas.microsoft.com/office/drawing/2014/main" id="{72F85832-DD6F-5F48-059C-7543D90DED8C}"/>
              </a:ext>
            </a:extLst>
          </p:cNvPr>
          <p:cNvSpPr>
            <a:spLocks noGrp="1"/>
          </p:cNvSpPr>
          <p:nvPr>
            <p:ph idx="1"/>
          </p:nvPr>
        </p:nvSpPr>
        <p:spPr/>
        <p:txBody>
          <a:bodyPr/>
          <a:lstStyle/>
          <a:p>
            <a:r>
              <a:rPr lang="en-US" dirty="0"/>
              <a:t>Lake County Health Department monitors:</a:t>
            </a:r>
          </a:p>
          <a:p>
            <a:pPr marL="0" indent="0">
              <a:buNone/>
            </a:pPr>
            <a:endParaRPr lang="en-US" dirty="0"/>
          </a:p>
          <a:p>
            <a:pPr marL="0" indent="0">
              <a:buNone/>
            </a:pPr>
            <a:endParaRPr lang="en-US" dirty="0"/>
          </a:p>
          <a:p>
            <a:pPr marL="0" indent="0">
              <a:buNone/>
            </a:pPr>
            <a:endParaRPr lang="en-US" sz="400" dirty="0"/>
          </a:p>
          <a:p>
            <a:r>
              <a:rPr lang="en-US" dirty="0"/>
              <a:t>Lake County Forest Preserve</a:t>
            </a:r>
          </a:p>
          <a:p>
            <a:pPr lvl="1"/>
            <a:endParaRPr lang="en-US" dirty="0"/>
          </a:p>
        </p:txBody>
      </p:sp>
      <p:graphicFrame>
        <p:nvGraphicFramePr>
          <p:cNvPr id="10" name="Table 9">
            <a:extLst>
              <a:ext uri="{FF2B5EF4-FFF2-40B4-BE49-F238E27FC236}">
                <a16:creationId xmlns:a16="http://schemas.microsoft.com/office/drawing/2014/main" id="{B89C2E5C-BCC5-FABC-A222-5E0949CD1951}"/>
              </a:ext>
            </a:extLst>
          </p:cNvPr>
          <p:cNvGraphicFramePr>
            <a:graphicFrameLocks noGrp="1"/>
          </p:cNvGraphicFramePr>
          <p:nvPr>
            <p:extLst>
              <p:ext uri="{D42A27DB-BD31-4B8C-83A1-F6EECF244321}">
                <p14:modId xmlns:p14="http://schemas.microsoft.com/office/powerpoint/2010/main" val="240066525"/>
              </p:ext>
            </p:extLst>
          </p:nvPr>
        </p:nvGraphicFramePr>
        <p:xfrm>
          <a:off x="1326230" y="3757701"/>
          <a:ext cx="8614938" cy="1483360"/>
        </p:xfrm>
        <a:graphic>
          <a:graphicData uri="http://schemas.openxmlformats.org/drawingml/2006/table">
            <a:tbl>
              <a:tblPr firstRow="1" bandRow="1">
                <a:tableStyleId>{5C22544A-7EE6-4342-B048-85BDC9FD1C3A}</a:tableStyleId>
              </a:tblPr>
              <a:tblGrid>
                <a:gridCol w="2871646">
                  <a:extLst>
                    <a:ext uri="{9D8B030D-6E8A-4147-A177-3AD203B41FA5}">
                      <a16:colId xmlns:a16="http://schemas.microsoft.com/office/drawing/2014/main" val="2378272857"/>
                    </a:ext>
                  </a:extLst>
                </a:gridCol>
                <a:gridCol w="2871646">
                  <a:extLst>
                    <a:ext uri="{9D8B030D-6E8A-4147-A177-3AD203B41FA5}">
                      <a16:colId xmlns:a16="http://schemas.microsoft.com/office/drawing/2014/main" val="2097803545"/>
                    </a:ext>
                  </a:extLst>
                </a:gridCol>
                <a:gridCol w="2871646">
                  <a:extLst>
                    <a:ext uri="{9D8B030D-6E8A-4147-A177-3AD203B41FA5}">
                      <a16:colId xmlns:a16="http://schemas.microsoft.com/office/drawing/2014/main" val="50917459"/>
                    </a:ext>
                  </a:extLst>
                </a:gridCol>
              </a:tblGrid>
              <a:tr h="370840">
                <a:tc>
                  <a:txBody>
                    <a:bodyPr/>
                    <a:lstStyle/>
                    <a:p>
                      <a:pPr marL="285750" indent="-285750" algn="ctr">
                        <a:buFont typeface="Arial" panose="020B0604020202020204" pitchFamily="34" charset="0"/>
                        <a:buChar char="•"/>
                      </a:pPr>
                      <a:r>
                        <a:rPr lang="en-US" b="0" dirty="0">
                          <a:solidFill>
                            <a:schemeClr val="tx1"/>
                          </a:solidFill>
                        </a:rPr>
                        <a:t>31,000 acres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solidFill>
                            <a:schemeClr val="tx1"/>
                          </a:solidFill>
                        </a:rPr>
                        <a:t>10% of Land in County</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b="0" dirty="0">
                          <a:solidFill>
                            <a:schemeClr val="tx1"/>
                          </a:solidFill>
                        </a:rPr>
                        <a:t>2</a:t>
                      </a:r>
                      <a:r>
                        <a:rPr lang="en-US" b="0" baseline="30000" dirty="0">
                          <a:solidFill>
                            <a:schemeClr val="tx1"/>
                          </a:solidFill>
                        </a:rPr>
                        <a:t>nd</a:t>
                      </a:r>
                      <a:r>
                        <a:rPr lang="en-US" b="0" dirty="0">
                          <a:solidFill>
                            <a:schemeClr val="tx1"/>
                          </a:solidFill>
                        </a:rPr>
                        <a:t> Largest in Illinois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8751625"/>
                  </a:ext>
                </a:extLst>
              </a:tr>
              <a:tr h="370840">
                <a:tc>
                  <a:txBody>
                    <a:bodyPr/>
                    <a:lstStyle/>
                    <a:p>
                      <a:pPr marL="285750" indent="-285750" algn="ctr">
                        <a:buFont typeface="Arial" panose="020B0604020202020204" pitchFamily="34" charset="0"/>
                        <a:buChar char="•"/>
                      </a:pPr>
                      <a:r>
                        <a:rPr lang="en-US" dirty="0">
                          <a:solidFill>
                            <a:schemeClr val="tx1"/>
                          </a:solidFill>
                        </a:rPr>
                        <a:t>35 Preserves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dirty="0">
                          <a:solidFill>
                            <a:schemeClr val="tx1"/>
                          </a:solidFill>
                        </a:rPr>
                        <a:t>209 miles of Trails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dirty="0">
                          <a:solidFill>
                            <a:schemeClr val="tx1"/>
                          </a:solidFill>
                        </a:rPr>
                        <a:t>15 Lakes-7,100 acres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29992794"/>
                  </a:ext>
                </a:extLst>
              </a:tr>
              <a:tr h="370840">
                <a:tc>
                  <a:txBody>
                    <a:bodyPr/>
                    <a:lstStyle/>
                    <a:p>
                      <a:pPr marL="285750" indent="-285750" algn="ctr">
                        <a:buFont typeface="Arial" panose="020B0604020202020204" pitchFamily="34" charset="0"/>
                        <a:buChar char="•"/>
                      </a:pPr>
                      <a:r>
                        <a:rPr lang="en-US" dirty="0">
                          <a:solidFill>
                            <a:schemeClr val="tx1"/>
                          </a:solidFill>
                        </a:rPr>
                        <a:t>Walking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dirty="0">
                          <a:solidFill>
                            <a:schemeClr val="tx1"/>
                          </a:solidFill>
                        </a:rPr>
                        <a:t>Biking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dirty="0">
                          <a:solidFill>
                            <a:schemeClr val="tx1"/>
                          </a:solidFill>
                        </a:rPr>
                        <a:t>Equestrian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8418210"/>
                  </a:ext>
                </a:extLst>
              </a:tr>
              <a:tr h="370840">
                <a:tc>
                  <a:txBody>
                    <a:bodyPr/>
                    <a:lstStyle/>
                    <a:p>
                      <a:pPr marL="285750" indent="-285750" algn="ctr">
                        <a:buFont typeface="Arial" panose="020B0604020202020204" pitchFamily="34" charset="0"/>
                        <a:buChar char="•"/>
                      </a:pPr>
                      <a:r>
                        <a:rPr lang="en-US" dirty="0">
                          <a:solidFill>
                            <a:schemeClr val="tx1"/>
                          </a:solidFill>
                        </a:rPr>
                        <a:t>Water Sports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dirty="0">
                          <a:solidFill>
                            <a:schemeClr val="tx1"/>
                          </a:solidFill>
                        </a:rPr>
                        <a:t>Fishing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indent="-285750" algn="ctr">
                        <a:buFont typeface="Arial" panose="020B0604020202020204" pitchFamily="34" charset="0"/>
                        <a:buChar char="•"/>
                      </a:pPr>
                      <a:r>
                        <a:rPr lang="en-US" dirty="0">
                          <a:solidFill>
                            <a:schemeClr val="tx1"/>
                          </a:solidFill>
                        </a:rPr>
                        <a:t>Paddling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8923243"/>
                  </a:ext>
                </a:extLst>
              </a:tr>
            </a:tbl>
          </a:graphicData>
        </a:graphic>
      </p:graphicFrame>
    </p:spTree>
    <p:extLst>
      <p:ext uri="{BB962C8B-B14F-4D97-AF65-F5344CB8AC3E}">
        <p14:creationId xmlns:p14="http://schemas.microsoft.com/office/powerpoint/2010/main" val="534218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3F36-81D0-6B02-A324-315BEB5BD14B}"/>
              </a:ext>
            </a:extLst>
          </p:cNvPr>
          <p:cNvSpPr>
            <a:spLocks noGrp="1"/>
          </p:cNvSpPr>
          <p:nvPr>
            <p:ph type="title"/>
          </p:nvPr>
        </p:nvSpPr>
        <p:spPr>
          <a:xfrm>
            <a:off x="385546" y="258994"/>
            <a:ext cx="11418276" cy="969264"/>
          </a:xfrm>
        </p:spPr>
        <p:txBody>
          <a:bodyPr/>
          <a:lstStyle/>
          <a:p>
            <a:r>
              <a:rPr lang="en-US" sz="5400" b="1" dirty="0">
                <a:solidFill>
                  <a:schemeClr val="bg1"/>
                </a:solidFill>
                <a:effectLst/>
                <a:ea typeface="Aptos" panose="020B0004020202020204" pitchFamily="34" charset="0"/>
              </a:rPr>
              <a:t>INFRASTRUCTURE ASSETS</a:t>
            </a:r>
            <a:endParaRPr lang="en-US" sz="5400" dirty="0">
              <a:solidFill>
                <a:schemeClr val="bg1"/>
              </a:solidFill>
            </a:endParaRPr>
          </a:p>
        </p:txBody>
      </p:sp>
      <p:sp>
        <p:nvSpPr>
          <p:cNvPr id="6" name="Slide Number Placeholder 5">
            <a:extLst>
              <a:ext uri="{FF2B5EF4-FFF2-40B4-BE49-F238E27FC236}">
                <a16:creationId xmlns:a16="http://schemas.microsoft.com/office/drawing/2014/main" id="{4281C962-E1A1-9F72-9DC0-11EE1CD223C7}"/>
              </a:ext>
            </a:extLst>
          </p:cNvPr>
          <p:cNvSpPr>
            <a:spLocks noGrp="1"/>
          </p:cNvSpPr>
          <p:nvPr>
            <p:ph type="sldNum" sz="quarter" idx="12"/>
          </p:nvPr>
        </p:nvSpPr>
        <p:spPr/>
        <p:txBody>
          <a:bodyPr/>
          <a:lstStyle/>
          <a:p>
            <a:fld id="{84D792B7-0397-C047-AE12-1A03F7E3DC83}" type="slidenum">
              <a:rPr lang="en-US" smtClean="0">
                <a:solidFill>
                  <a:schemeClr val="bg1"/>
                </a:solidFill>
              </a:rPr>
              <a:t>9</a:t>
            </a:fld>
            <a:endParaRPr lang="en-US" dirty="0">
              <a:solidFill>
                <a:schemeClr val="bg1"/>
              </a:solidFill>
            </a:endParaRPr>
          </a:p>
        </p:txBody>
      </p:sp>
      <p:sp>
        <p:nvSpPr>
          <p:cNvPr id="5" name="Footer Placeholder 4">
            <a:extLst>
              <a:ext uri="{FF2B5EF4-FFF2-40B4-BE49-F238E27FC236}">
                <a16:creationId xmlns:a16="http://schemas.microsoft.com/office/drawing/2014/main" id="{8B2AB8C7-9C66-B919-A228-78E31C859A12}"/>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537D96E2-CFC2-D9C7-9D93-34CF4E4D4EB0}"/>
              </a:ext>
            </a:extLst>
          </p:cNvPr>
          <p:cNvSpPr>
            <a:spLocks noGrp="1"/>
          </p:cNvSpPr>
          <p:nvPr>
            <p:ph type="dt" sz="half" idx="10"/>
          </p:nvPr>
        </p:nvSpPr>
        <p:spPr/>
        <p:txBody>
          <a:bodyPr/>
          <a:lstStyle/>
          <a:p>
            <a:r>
              <a:rPr lang="en-US" dirty="0">
                <a:solidFill>
                  <a:schemeClr val="bg1"/>
                </a:solidFill>
              </a:rPr>
              <a:t>2024</a:t>
            </a:r>
          </a:p>
        </p:txBody>
      </p:sp>
      <p:sp>
        <p:nvSpPr>
          <p:cNvPr id="9" name="Footer Placeholder 9">
            <a:extLst>
              <a:ext uri="{FF2B5EF4-FFF2-40B4-BE49-F238E27FC236}">
                <a16:creationId xmlns:a16="http://schemas.microsoft.com/office/drawing/2014/main" id="{5277D9E6-C10B-8A08-532E-4C33CCD578AB}"/>
              </a:ext>
            </a:extLst>
          </p:cNvPr>
          <p:cNvSpPr txBox="1">
            <a:spLocks/>
          </p:cNvSpPr>
          <p:nvPr/>
        </p:nvSpPr>
        <p:spPr>
          <a:xfrm>
            <a:off x="1854519" y="6460768"/>
            <a:ext cx="8482961" cy="373389"/>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spc="300" baseline="0">
                <a:solidFill>
                  <a:schemeClr val="tx1"/>
                </a:solidFill>
                <a:latin typeface="Gill Sans Nova Light" panose="020B03020201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COMPREHENSIVE ECONOMIC DEVELOPMENT STRATEGY OF LAKE COUNTY, ILLINOIS</a:t>
            </a:r>
          </a:p>
        </p:txBody>
      </p:sp>
      <p:sp>
        <p:nvSpPr>
          <p:cNvPr id="7" name="TextBox 6">
            <a:extLst>
              <a:ext uri="{FF2B5EF4-FFF2-40B4-BE49-F238E27FC236}">
                <a16:creationId xmlns:a16="http://schemas.microsoft.com/office/drawing/2014/main" id="{82D57B36-A7B0-1DFF-77D3-678EA3FB4D83}"/>
              </a:ext>
            </a:extLst>
          </p:cNvPr>
          <p:cNvSpPr txBox="1"/>
          <p:nvPr/>
        </p:nvSpPr>
        <p:spPr>
          <a:xfrm>
            <a:off x="1757319" y="1115434"/>
            <a:ext cx="9815412" cy="5262979"/>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rPr>
              <a:t>Water &amp; Sewer Infrastructure</a:t>
            </a:r>
          </a:p>
          <a:p>
            <a:pPr marL="914400" lvl="1" indent="-457200">
              <a:buFont typeface="Arial" panose="020B0604020202020204" pitchFamily="34" charset="0"/>
              <a:buChar char="•"/>
            </a:pPr>
            <a:r>
              <a:rPr lang="en-US" sz="2800" dirty="0">
                <a:solidFill>
                  <a:schemeClr val="bg1"/>
                </a:solidFill>
              </a:rPr>
              <a:t>Water &amp; Sewer accommodate business &amp; residential</a:t>
            </a:r>
          </a:p>
          <a:p>
            <a:pPr marL="914400" lvl="1" indent="-457200">
              <a:buFont typeface="Arial" panose="020B0604020202020204" pitchFamily="34" charset="0"/>
              <a:buChar char="•"/>
            </a:pPr>
            <a:r>
              <a:rPr lang="en-US" sz="2800" dirty="0">
                <a:solidFill>
                  <a:schemeClr val="bg1"/>
                </a:solidFill>
              </a:rPr>
              <a:t>Stormwater Management</a:t>
            </a:r>
          </a:p>
          <a:p>
            <a:pPr marL="457200" indent="-457200">
              <a:buFont typeface="Arial" panose="020B0604020202020204" pitchFamily="34" charset="0"/>
              <a:buChar char="•"/>
            </a:pPr>
            <a:r>
              <a:rPr lang="en-US" sz="2800" dirty="0">
                <a:solidFill>
                  <a:schemeClr val="bg1"/>
                </a:solidFill>
              </a:rPr>
              <a:t>Communication Networks &amp; High-Speed Internet Access</a:t>
            </a:r>
          </a:p>
          <a:p>
            <a:pPr marL="914400" lvl="1" indent="-457200">
              <a:buFont typeface="Arial" panose="020B0604020202020204" pitchFamily="34" charset="0"/>
              <a:buChar char="•"/>
            </a:pPr>
            <a:r>
              <a:rPr lang="en-US" sz="2800" dirty="0">
                <a:solidFill>
                  <a:schemeClr val="bg1"/>
                </a:solidFill>
              </a:rPr>
              <a:t>Support for small businesses for Internet Access</a:t>
            </a:r>
          </a:p>
          <a:p>
            <a:pPr marL="914400" lvl="1" indent="-457200">
              <a:buFont typeface="Arial" panose="020B0604020202020204" pitchFamily="34" charset="0"/>
              <a:buChar char="•"/>
            </a:pPr>
            <a:r>
              <a:rPr lang="en-US" sz="2800" dirty="0">
                <a:solidFill>
                  <a:schemeClr val="bg1"/>
                </a:solidFill>
              </a:rPr>
              <a:t>Sophisticated Telecommunications</a:t>
            </a:r>
          </a:p>
          <a:p>
            <a:pPr marL="914400" lvl="1" indent="-457200">
              <a:buFont typeface="Arial" panose="020B0604020202020204" pitchFamily="34" charset="0"/>
              <a:buChar char="•"/>
            </a:pPr>
            <a:r>
              <a:rPr lang="en-US" sz="2800" dirty="0">
                <a:solidFill>
                  <a:schemeClr val="bg1"/>
                </a:solidFill>
              </a:rPr>
              <a:t>Enhance and Expand Broadband Services</a:t>
            </a:r>
          </a:p>
          <a:p>
            <a:pPr marL="1371600" lvl="2" indent="-457200">
              <a:buFont typeface="Arial" panose="020B0604020202020204" pitchFamily="34" charset="0"/>
              <a:buChar char="•"/>
            </a:pPr>
            <a:r>
              <a:rPr lang="en-US" sz="2800" dirty="0">
                <a:solidFill>
                  <a:schemeClr val="bg1"/>
                </a:solidFill>
              </a:rPr>
              <a:t>Focus on communities that need investment</a:t>
            </a:r>
          </a:p>
          <a:p>
            <a:pPr marL="457200" indent="-457200">
              <a:buFont typeface="Arial" panose="020B0604020202020204" pitchFamily="34" charset="0"/>
              <a:buChar char="•"/>
            </a:pPr>
            <a:r>
              <a:rPr lang="en-US" sz="2800" dirty="0">
                <a:solidFill>
                  <a:schemeClr val="bg1"/>
                </a:solidFill>
              </a:rPr>
              <a:t>Systems for the Distribution of Energy</a:t>
            </a:r>
          </a:p>
          <a:p>
            <a:pPr marL="914400" lvl="1" indent="-457200">
              <a:buFont typeface="Arial" panose="020B0604020202020204" pitchFamily="34" charset="0"/>
              <a:buChar char="•"/>
            </a:pPr>
            <a:r>
              <a:rPr lang="en-US" sz="2800" dirty="0">
                <a:solidFill>
                  <a:schemeClr val="bg1"/>
                </a:solidFill>
              </a:rPr>
              <a:t>Electricity &amp; Natural Gas</a:t>
            </a:r>
          </a:p>
          <a:p>
            <a:pPr marL="914400" lvl="1" indent="-457200">
              <a:buFont typeface="Arial" panose="020B0604020202020204" pitchFamily="34" charset="0"/>
              <a:buChar char="•"/>
            </a:pPr>
            <a:r>
              <a:rPr lang="en-US" sz="2800" dirty="0">
                <a:solidFill>
                  <a:schemeClr val="bg1"/>
                </a:solidFill>
              </a:rPr>
              <a:t>Strengthening of Systems</a:t>
            </a:r>
          </a:p>
          <a:p>
            <a:pPr marL="914400" lvl="1" indent="-457200">
              <a:buFont typeface="Arial" panose="020B0604020202020204" pitchFamily="34" charset="0"/>
              <a:buChar char="•"/>
            </a:pPr>
            <a:r>
              <a:rPr lang="en-US" sz="2800" dirty="0">
                <a:solidFill>
                  <a:schemeClr val="bg1"/>
                </a:solidFill>
              </a:rPr>
              <a:t>Sustainability &amp; Renewable Energy</a:t>
            </a:r>
          </a:p>
        </p:txBody>
      </p:sp>
    </p:spTree>
    <p:extLst>
      <p:ext uri="{BB962C8B-B14F-4D97-AF65-F5344CB8AC3E}">
        <p14:creationId xmlns:p14="http://schemas.microsoft.com/office/powerpoint/2010/main" val="1823116973"/>
      </p:ext>
    </p:extLst>
  </p:cSld>
  <p:clrMapOvr>
    <a:masterClrMapping/>
  </p:clrMapOvr>
</p:sld>
</file>

<file path=ppt/theme/theme1.xml><?xml version="1.0" encoding="utf-8"?>
<a:theme xmlns:a="http://schemas.openxmlformats.org/drawingml/2006/main" name="Office Theme">
  <a:themeElements>
    <a:clrScheme name="Custom 33">
      <a:dk1>
        <a:srgbClr val="000000"/>
      </a:dk1>
      <a:lt1>
        <a:srgbClr val="FFFFFF"/>
      </a:lt1>
      <a:dk2>
        <a:srgbClr val="59512B"/>
      </a:dk2>
      <a:lt2>
        <a:srgbClr val="E7E4E6"/>
      </a:lt2>
      <a:accent1>
        <a:srgbClr val="F8F4EC"/>
      </a:accent1>
      <a:accent2>
        <a:srgbClr val="474134"/>
      </a:accent2>
      <a:accent3>
        <a:srgbClr val="E5E0D8"/>
      </a:accent3>
      <a:accent4>
        <a:srgbClr val="B6A592"/>
      </a:accent4>
      <a:accent5>
        <a:srgbClr val="F4F0ED"/>
      </a:accent5>
      <a:accent6>
        <a:srgbClr val="CEC5A7"/>
      </a:accent6>
      <a:hlink>
        <a:srgbClr val="827D57"/>
      </a:hlink>
      <a:folHlink>
        <a:srgbClr val="867052"/>
      </a:folHlink>
    </a:clrScheme>
    <a:fontScheme name="Custom 3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y-Design-Berlin-Presentation_Win32_SW_v11" id="{A1E1012F-E9F8-4F40-92C8-C50A5DD6BDB3}" vid="{84DD5023-C7E9-4B03-B2A5-92320E38EF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8FCA9-2C7D-45A4-87C8-02C272E9F4DD}">
  <ds:schemaRefs>
    <ds:schemaRef ds:uri="http://schemas.microsoft.com/sharepoint/v3/contenttype/forms"/>
  </ds:schemaRefs>
</ds:datastoreItem>
</file>

<file path=customXml/itemProps2.xml><?xml version="1.0" encoding="utf-8"?>
<ds:datastoreItem xmlns:ds="http://schemas.openxmlformats.org/officeDocument/2006/customXml" ds:itemID="{339B373E-6FDE-4773-A0C6-CDA9846E30C9}">
  <ds:schemaRefs>
    <ds:schemaRef ds:uri="230e9df3-be65-4c73-a93b-d1236ebd677e"/>
    <ds:schemaRef ds:uri="http://purl.org/dc/elements/1.1/"/>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 ds:uri="16c05727-aa75-4e4a-9b5f-8a80a1165891"/>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9C741A42-9646-4B63-A6BC-7DA2EE5F87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City design</Template>
  <TotalTime>632</TotalTime>
  <Words>7485</Words>
  <Application>Microsoft Office PowerPoint</Application>
  <PresentationFormat>Widescreen</PresentationFormat>
  <Paragraphs>651</Paragraphs>
  <Slides>38</Slides>
  <Notes>38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Aptos</vt:lpstr>
      <vt:lpstr>Aptos Narrow</vt:lpstr>
      <vt:lpstr>Arial</vt:lpstr>
      <vt:lpstr>Avenir Next LT Pro</vt:lpstr>
      <vt:lpstr>Calibri</vt:lpstr>
      <vt:lpstr>Felix Titling</vt:lpstr>
      <vt:lpstr>Gill Sans Nova Light</vt:lpstr>
      <vt:lpstr>Symbol</vt:lpstr>
      <vt:lpstr>Times New Roman</vt:lpstr>
      <vt:lpstr>Wingdings</vt:lpstr>
      <vt:lpstr>Office Theme</vt:lpstr>
      <vt:lpstr>LAKE COUNTY, ILLINOIS   COMPREHENSIVE ECONOMIC DEVELOPMENT STRATEGY</vt:lpstr>
      <vt:lpstr>LAKE COUNTY, ILLINOIS</vt:lpstr>
      <vt:lpstr>INTRODUCTION</vt:lpstr>
      <vt:lpstr>SUMMARY BACKGROUND</vt:lpstr>
      <vt:lpstr>DEMOGRAPHIC &amp; SOCIOECONOMIC DATA</vt:lpstr>
      <vt:lpstr>HUMAN CAPITAL ASSETS &amp; LABOR FORCE</vt:lpstr>
      <vt:lpstr>EDUCATIONAL ATTAINMENT OF WORKING AGED POPULATION</vt:lpstr>
      <vt:lpstr>ENVIRONMENTAL, GEOGRAPHICAL, CLIMATIC, AND CULTURAL PROFILES</vt:lpstr>
      <vt:lpstr>INFRASTRUCTURE ASSETS</vt:lpstr>
      <vt:lpstr>EMERGING &amp; DECLINING INDUSTRY CLUSTERS</vt:lpstr>
      <vt:lpstr>ECONOMIC RELATIONSHIPS</vt:lpstr>
      <vt:lpstr>ECONOMIC PERFORMANCE FACTORS</vt:lpstr>
      <vt:lpstr> ADDITIONAL ECONOMIC PERFORMANCE FACTORS</vt:lpstr>
      <vt:lpstr>SWOT ANALYSIS</vt:lpstr>
      <vt:lpstr>PowerPoint Presentation</vt:lpstr>
      <vt:lpstr>STRATEGIC ACTION PLAN</vt:lpstr>
      <vt:lpstr> VISION STATEMENT</vt:lpstr>
      <vt:lpstr>STRATEGIC PLAN</vt:lpstr>
      <vt:lpstr>TRANSPORTATION IMPROVEMENTS TO UNDERSERVED AREAS </vt:lpstr>
      <vt:lpstr>TRANSPORTATION PROGRAM STEPS</vt:lpstr>
      <vt:lpstr>KEY PARTNERS, TIME FRAMES, &amp; COSTS</vt:lpstr>
      <vt:lpstr>ROADWAY STRATEGIES</vt:lpstr>
      <vt:lpstr>REVERSING POPULATION DECLINE THROUGH ENGAGEMENT</vt:lpstr>
      <vt:lpstr>SUPPORT DEVELOPMENT OF THE DIVERSE ECONOMY</vt:lpstr>
      <vt:lpstr>EVALUATION FRAMEWORK</vt:lpstr>
      <vt:lpstr>TRANSPORTATION IMPROVEMENTS TO UNDERSERVED AREAS </vt:lpstr>
      <vt:lpstr>TRANSPORTATION IMPROVEMENTS TO UNDERSERVED AREAS </vt:lpstr>
      <vt:lpstr>TRANSPORTATION IMPROVEMENTS TO UNDERSERVED AREAS </vt:lpstr>
      <vt:lpstr>REVERSING POPULATION DECLINE THROUGH ENGAGEMENT</vt:lpstr>
      <vt:lpstr>REVERSING POPULATION DECLINE THROUGH ENGAGEMENT</vt:lpstr>
      <vt:lpstr>SUPPORT DEVELOPMENT OF THE DIVERSE ECONOMY</vt:lpstr>
      <vt:lpstr>SUPPORT DEVELOPMENT OF THE DIVERSE ECONOMY</vt:lpstr>
      <vt:lpstr>SUPPORT DEVELOPMENT OF THE DIVERSE ECONOMY</vt:lpstr>
      <vt:lpstr>SUMMARY</vt:lpstr>
      <vt:lpstr>ACG CONSULTANTS   AYISHA ABUBAKAR ATTAH  ANTHONY CARRARO  JAMES GREENWOOD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Madolyn Greenwood</dc:creator>
  <cp:lastModifiedBy>Madolyn Greenwood</cp:lastModifiedBy>
  <cp:revision>7</cp:revision>
  <cp:lastPrinted>2024-08-10T00:58:03Z</cp:lastPrinted>
  <dcterms:created xsi:type="dcterms:W3CDTF">2024-08-06T04:07:40Z</dcterms:created>
  <dcterms:modified xsi:type="dcterms:W3CDTF">2024-08-10T01:15:27Z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